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147483644" r:id="rId4"/>
    <p:sldId id="2147483642" r:id="rId5"/>
    <p:sldId id="2147483643" r:id="rId6"/>
    <p:sldId id="2147483633" r:id="rId7"/>
    <p:sldId id="214748363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C07BDE-DF25-5184-F2ED-9FAA9928CBB0}" name="Hajar Marlina Zulkifly" initials="HZ" userId="S::hajar.marlina.zulkifly@prubsn.com.my::da79dcbc-96c5-4502-ad2a-f0cc20ae00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B412F-A06C-4931-8B1D-517D1235141B}" v="309" dt="2026-03-13T09:02:34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49B32-19C4-402B-9916-D92FA8E95631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17126-079E-4877-A059-19DE9F86E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0D0CE">
                    <a:lumMod val="1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AAA assess case and provide suggestion of hospital and doctor to customer/agent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0D0CE">
                    <a:lumMod val="1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Customer/Agent agree with AAA’s suggestion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D0D0CE">
                    <a:lumMod val="1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AAA schedule specialist appointment and notify customer/Agent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17126-079E-4877-A059-19DE9F86E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3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F558-9667-3A6B-1956-F7E30BCF9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20148-197C-C83E-C5F8-6A1D03932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D8F40-873A-038E-A72D-8135954E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6216C-3C73-7AB6-4486-7041921F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321C1-5664-0E88-2171-22FD268F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622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9362-4BCC-FEAD-7C16-7CF0DEE7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E37AA-926C-8B96-2EE0-F568102A1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92088-C17C-5051-FD53-52BCE633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BA868-18F9-6BCC-9262-1121B0A9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2A8A3-C316-710E-D285-44BC0E8D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7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F24C5-D8D9-9607-233B-5F33B34D2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52D9E-AD5A-FCF4-1AC2-BAC397E3B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B85BF-0946-D53D-F68C-25C7D95F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1C873-1464-E366-453A-B615691C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61EBA-D89A-66A5-5396-CACED959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8523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8C65641E-9E18-971A-3AAB-7556237D02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 l="12501" t="29888" r="21959"/>
          <a:stretch>
            <a:fillRect/>
          </a:stretch>
        </p:blipFill>
        <p:spPr bwMode="auto">
          <a:xfrm>
            <a:off x="0" y="786136"/>
            <a:ext cx="12192000" cy="356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8" y="4158864"/>
            <a:ext cx="10363200" cy="649540"/>
          </a:xfrm>
        </p:spPr>
        <p:txBody>
          <a:bodyPr anchor="b">
            <a:normAutofit/>
          </a:bodyPr>
          <a:lstStyle>
            <a:lvl1pPr algn="l">
              <a:defRPr sz="3200" b="1"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B1677CE-3D1B-4C36-82A9-15269FE2715A}"/>
              </a:ext>
            </a:extLst>
          </p:cNvPr>
          <p:cNvGrpSpPr/>
          <p:nvPr/>
        </p:nvGrpSpPr>
        <p:grpSpPr>
          <a:xfrm>
            <a:off x="-15163" y="6399664"/>
            <a:ext cx="12207164" cy="45719"/>
            <a:chOff x="-11373" y="6310383"/>
            <a:chExt cx="9155373" cy="4571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3448E4-28F5-44A4-960E-572F232CDA65}"/>
                </a:ext>
              </a:extLst>
            </p:cNvPr>
            <p:cNvSpPr/>
            <p:nvPr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5381BE-2B88-425B-BB2C-669BBE3AF518}"/>
                </a:ext>
              </a:extLst>
            </p:cNvPr>
            <p:cNvSpPr/>
            <p:nvPr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701C50-136F-406A-8231-A525D373E25A}"/>
                </a:ext>
              </a:extLst>
            </p:cNvPr>
            <p:cNvSpPr/>
            <p:nvPr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4" name="Picture 3" descr="A black and red logo&#10;&#10;Description automatically generated">
            <a:extLst>
              <a:ext uri="{FF2B5EF4-FFF2-40B4-BE49-F238E27FC236}">
                <a16:creationId xmlns:a16="http://schemas.microsoft.com/office/drawing/2014/main" id="{B540A45B-5A89-954E-88A7-F4139217A4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8" y="969696"/>
            <a:ext cx="2603492" cy="7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2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5FD0-2154-460E-B868-58BAF9D83CB6}"/>
              </a:ext>
            </a:extLst>
          </p:cNvPr>
          <p:cNvSpPr txBox="1">
            <a:spLocks/>
          </p:cNvSpPr>
          <p:nvPr/>
        </p:nvSpPr>
        <p:spPr>
          <a:xfrm>
            <a:off x="11491434" y="6527154"/>
            <a:ext cx="150682" cy="1108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13EA55-DB1C-42A5-9752-192DCFEB7726}"/>
              </a:ext>
            </a:extLst>
          </p:cNvPr>
          <p:cNvSpPr txBox="1">
            <a:spLocks/>
          </p:cNvSpPr>
          <p:nvPr/>
        </p:nvSpPr>
        <p:spPr>
          <a:xfrm>
            <a:off x="10408346" y="6535362"/>
            <a:ext cx="615553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Confidential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FF1975-019A-40A3-BB50-A5380D4EB0F7}"/>
              </a:ext>
            </a:extLst>
          </p:cNvPr>
          <p:cNvGrpSpPr/>
          <p:nvPr/>
        </p:nvGrpSpPr>
        <p:grpSpPr>
          <a:xfrm>
            <a:off x="-15163" y="6399664"/>
            <a:ext cx="12207164" cy="45719"/>
            <a:chOff x="-11373" y="6310383"/>
            <a:chExt cx="9155373" cy="457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69E3E2-6808-4167-8B00-309689F7E164}"/>
                </a:ext>
              </a:extLst>
            </p:cNvPr>
            <p:cNvSpPr/>
            <p:nvPr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09FCBA-CA3B-416E-B51B-2AD6AD94C111}"/>
                </a:ext>
              </a:extLst>
            </p:cNvPr>
            <p:cNvSpPr/>
            <p:nvPr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93953-D4DD-4678-8B41-AB699FDCEF0B}"/>
                </a:ext>
              </a:extLst>
            </p:cNvPr>
            <p:cNvSpPr/>
            <p:nvPr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357DB754-9071-090C-AF27-745DAA20F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2362" y="448102"/>
            <a:ext cx="1395507" cy="3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2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5FD0-2154-460E-B868-58BAF9D83CB6}"/>
              </a:ext>
            </a:extLst>
          </p:cNvPr>
          <p:cNvSpPr txBox="1">
            <a:spLocks/>
          </p:cNvSpPr>
          <p:nvPr/>
        </p:nvSpPr>
        <p:spPr>
          <a:xfrm>
            <a:off x="11480801" y="6531062"/>
            <a:ext cx="176330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13EA55-DB1C-42A5-9752-192DCFEB7726}"/>
              </a:ext>
            </a:extLst>
          </p:cNvPr>
          <p:cNvSpPr txBox="1">
            <a:spLocks/>
          </p:cNvSpPr>
          <p:nvPr/>
        </p:nvSpPr>
        <p:spPr>
          <a:xfrm>
            <a:off x="10408346" y="6535362"/>
            <a:ext cx="615553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Confidential</a:t>
            </a:r>
          </a:p>
        </p:txBody>
      </p:sp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357DB754-9071-090C-AF27-745DAA20F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2362" y="448102"/>
            <a:ext cx="1395507" cy="394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6E0924-2219-3D90-1D33-B51A7E5D7337}"/>
              </a:ext>
            </a:extLst>
          </p:cNvPr>
          <p:cNvSpPr txBox="1"/>
          <p:nvPr userDrawn="1"/>
        </p:nvSpPr>
        <p:spPr>
          <a:xfrm>
            <a:off x="100034" y="119586"/>
            <a:ext cx="6493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Pru</a:t>
            </a:r>
            <a:r>
              <a:rPr lang="en-GB" sz="1100" b="1">
                <a:solidFill>
                  <a:srgbClr val="009C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BSN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err="1">
                <a:latin typeface="Verdana" panose="020B0604030504040204" pitchFamily="34" charset="0"/>
                <a:ea typeface="Verdana" panose="020B0604030504040204" pitchFamily="34" charset="0"/>
              </a:rPr>
              <a:t>Kritikal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Care360</a:t>
            </a:r>
          </a:p>
        </p:txBody>
      </p:sp>
    </p:spTree>
    <p:extLst>
      <p:ext uri="{BB962C8B-B14F-4D97-AF65-F5344CB8AC3E}">
        <p14:creationId xmlns:p14="http://schemas.microsoft.com/office/powerpoint/2010/main" val="31900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5FD0-2154-460E-B868-58BAF9D83CB6}"/>
              </a:ext>
            </a:extLst>
          </p:cNvPr>
          <p:cNvSpPr txBox="1">
            <a:spLocks/>
          </p:cNvSpPr>
          <p:nvPr/>
        </p:nvSpPr>
        <p:spPr>
          <a:xfrm>
            <a:off x="11480801" y="6531062"/>
            <a:ext cx="176330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13EA55-DB1C-42A5-9752-192DCFEB7726}"/>
              </a:ext>
            </a:extLst>
          </p:cNvPr>
          <p:cNvSpPr txBox="1">
            <a:spLocks/>
          </p:cNvSpPr>
          <p:nvPr/>
        </p:nvSpPr>
        <p:spPr>
          <a:xfrm>
            <a:off x="10408346" y="6535362"/>
            <a:ext cx="615553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Confidential</a:t>
            </a:r>
          </a:p>
        </p:txBody>
      </p:sp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357DB754-9071-090C-AF27-745DAA20F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2362" y="448102"/>
            <a:ext cx="1395507" cy="3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3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42E1F-28A6-E257-54A0-FA5C883834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337" r="10578"/>
          <a:stretch/>
        </p:blipFill>
        <p:spPr>
          <a:xfrm>
            <a:off x="0" y="3081103"/>
            <a:ext cx="12192000" cy="377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6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D6667F-0EBD-42D2-8736-7C48C4708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667" y="630026"/>
            <a:ext cx="9862180" cy="47639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D21B00-0E87-4AAA-B76E-B836CC4E5C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680" y="422615"/>
            <a:ext cx="9862168" cy="15650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55DE21E-0561-42DA-A2AB-CE62CF1A1D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8667" y="1287845"/>
            <a:ext cx="10890251" cy="49748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5FD0-2154-460E-B868-58BAF9D83CB6}"/>
              </a:ext>
            </a:extLst>
          </p:cNvPr>
          <p:cNvSpPr txBox="1">
            <a:spLocks/>
          </p:cNvSpPr>
          <p:nvPr/>
        </p:nvSpPr>
        <p:spPr>
          <a:xfrm>
            <a:off x="11401241" y="6535557"/>
            <a:ext cx="176330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13EA55-DB1C-42A5-9752-192DCFEB7726}"/>
              </a:ext>
            </a:extLst>
          </p:cNvPr>
          <p:cNvSpPr txBox="1">
            <a:spLocks/>
          </p:cNvSpPr>
          <p:nvPr/>
        </p:nvSpPr>
        <p:spPr>
          <a:xfrm>
            <a:off x="10408346" y="6535362"/>
            <a:ext cx="615553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FF1975-019A-40A3-BB50-A5380D4EB0F7}"/>
              </a:ext>
            </a:extLst>
          </p:cNvPr>
          <p:cNvGrpSpPr/>
          <p:nvPr/>
        </p:nvGrpSpPr>
        <p:grpSpPr>
          <a:xfrm>
            <a:off x="-15163" y="6399664"/>
            <a:ext cx="12207164" cy="45719"/>
            <a:chOff x="-11373" y="6310383"/>
            <a:chExt cx="9155373" cy="457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69E3E2-6808-4167-8B00-309689F7E164}"/>
                </a:ext>
              </a:extLst>
            </p:cNvPr>
            <p:cNvSpPr/>
            <p:nvPr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09FCBA-CA3B-416E-B51B-2AD6AD94C111}"/>
                </a:ext>
              </a:extLst>
            </p:cNvPr>
            <p:cNvSpPr/>
            <p:nvPr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93953-D4DD-4678-8B41-AB699FDCEF0B}"/>
                </a:ext>
              </a:extLst>
            </p:cNvPr>
            <p:cNvSpPr/>
            <p:nvPr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</a:endParaRPr>
            </a:p>
          </p:txBody>
        </p:sp>
      </p:grpSp>
      <p:pic>
        <p:nvPicPr>
          <p:cNvPr id="2" name="Picture 1" descr="A black and red logo&#10;&#10;Description automatically generated">
            <a:extLst>
              <a:ext uri="{FF2B5EF4-FFF2-40B4-BE49-F238E27FC236}">
                <a16:creationId xmlns:a16="http://schemas.microsoft.com/office/drawing/2014/main" id="{4119A1F0-FD44-52BC-A8B3-62DA38741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2362" y="448102"/>
            <a:ext cx="1395507" cy="3946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D5F75F-D957-0E53-FF94-EE65594CF88F}"/>
              </a:ext>
            </a:extLst>
          </p:cNvPr>
          <p:cNvSpPr txBox="1"/>
          <p:nvPr userDrawn="1"/>
        </p:nvSpPr>
        <p:spPr>
          <a:xfrm>
            <a:off x="92600" y="92518"/>
            <a:ext cx="6493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Pru</a:t>
            </a:r>
            <a:r>
              <a:rPr lang="en-GB" sz="1100" b="1">
                <a:solidFill>
                  <a:srgbClr val="009C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BSN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err="1">
                <a:latin typeface="Verdana" panose="020B0604030504040204" pitchFamily="34" charset="0"/>
                <a:ea typeface="Verdana" panose="020B0604030504040204" pitchFamily="34" charset="0"/>
              </a:rPr>
              <a:t>Kritikal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Care360</a:t>
            </a:r>
          </a:p>
        </p:txBody>
      </p:sp>
    </p:spTree>
    <p:extLst>
      <p:ext uri="{BB962C8B-B14F-4D97-AF65-F5344CB8AC3E}">
        <p14:creationId xmlns:p14="http://schemas.microsoft.com/office/powerpoint/2010/main" val="2641711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4E63B4-06F9-4963-B66C-E1A8C018E92E}"/>
              </a:ext>
            </a:extLst>
          </p:cNvPr>
          <p:cNvSpPr txBox="1"/>
          <p:nvPr/>
        </p:nvSpPr>
        <p:spPr>
          <a:xfrm>
            <a:off x="11410862" y="6535555"/>
            <a:ext cx="166712" cy="112531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r" defTabSz="457190" rtl="0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D22F75-053D-4C4B-997E-632BBD52B42F}" type="slidenum">
              <a:rPr sz="1100"/>
              <a:t>‹#›</a:t>
            </a:fld>
            <a:endParaRPr lang="en-US" sz="1100" b="0" i="0" u="none" strike="noStrike" kern="1200" cap="none" spc="0" baseline="0">
              <a:solidFill>
                <a:srgbClr val="68737A"/>
              </a:solidFill>
              <a:uFillTx/>
              <a:latin typeface="Verdana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8DE914-A4D2-4E9B-85E7-9ED0AE81948B}"/>
              </a:ext>
            </a:extLst>
          </p:cNvPr>
          <p:cNvSpPr txBox="1"/>
          <p:nvPr/>
        </p:nvSpPr>
        <p:spPr>
          <a:xfrm>
            <a:off x="10408350" y="6535363"/>
            <a:ext cx="615555" cy="10259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457190" rtl="0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rPr>
              <a:t>Confidential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0EA074E6-AEF4-4BD0-BAE5-67FAFAF7E943}"/>
              </a:ext>
            </a:extLst>
          </p:cNvPr>
          <p:cNvGrpSpPr/>
          <p:nvPr/>
        </p:nvGrpSpPr>
        <p:grpSpPr>
          <a:xfrm>
            <a:off x="-15160" y="6399666"/>
            <a:ext cx="12207155" cy="45720"/>
            <a:chOff x="-15160" y="6399666"/>
            <a:chExt cx="12207155" cy="45720"/>
          </a:xfrm>
        </p:grpSpPr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5CC09298-F14F-4AAE-8EDA-5E4B887D7775}"/>
                </a:ext>
              </a:extLst>
            </p:cNvPr>
            <p:cNvSpPr/>
            <p:nvPr/>
          </p:nvSpPr>
          <p:spPr>
            <a:xfrm>
              <a:off x="-15160" y="6399666"/>
              <a:ext cx="11495964" cy="45720"/>
            </a:xfrm>
            <a:prstGeom prst="rect">
              <a:avLst/>
            </a:prstGeom>
            <a:solidFill>
              <a:srgbClr val="EA221C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BD5183B5-8DD7-4460-8A9C-1DA52B6BD816}"/>
                </a:ext>
              </a:extLst>
            </p:cNvPr>
            <p:cNvSpPr/>
            <p:nvPr/>
          </p:nvSpPr>
          <p:spPr>
            <a:xfrm>
              <a:off x="10159998" y="6399666"/>
              <a:ext cx="2031997" cy="45720"/>
            </a:xfrm>
            <a:prstGeom prst="rect">
              <a:avLst/>
            </a:prstGeom>
            <a:solidFill>
              <a:srgbClr val="6D6F7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C237BB17-0A91-4CC6-BA3A-6D8BB87CD913}"/>
                </a:ext>
              </a:extLst>
            </p:cNvPr>
            <p:cNvSpPr/>
            <p:nvPr/>
          </p:nvSpPr>
          <p:spPr>
            <a:xfrm>
              <a:off x="8128001" y="6399666"/>
              <a:ext cx="2031997" cy="45720"/>
            </a:xfrm>
            <a:prstGeom prst="rect">
              <a:avLst/>
            </a:prstGeom>
            <a:solidFill>
              <a:srgbClr val="0099A8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64C29482-4402-4065-9264-D51552B3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69" t="26761" r="6714" b="28119"/>
          <a:stretch>
            <a:fillRect/>
          </a:stretch>
        </p:blipFill>
        <p:spPr>
          <a:xfrm>
            <a:off x="10420575" y="531147"/>
            <a:ext cx="1534738" cy="605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890EE7-EF50-D7BA-40D1-AC47B38F82FF}"/>
              </a:ext>
            </a:extLst>
          </p:cNvPr>
          <p:cNvSpPr txBox="1"/>
          <p:nvPr userDrawn="1"/>
        </p:nvSpPr>
        <p:spPr>
          <a:xfrm>
            <a:off x="92600" y="92518"/>
            <a:ext cx="6493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Pru</a:t>
            </a:r>
            <a:r>
              <a:rPr lang="en-GB" sz="1100" b="1">
                <a:solidFill>
                  <a:srgbClr val="009C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BSN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err="1">
                <a:latin typeface="Verdana" panose="020B0604030504040204" pitchFamily="34" charset="0"/>
                <a:ea typeface="Verdana" panose="020B0604030504040204" pitchFamily="34" charset="0"/>
              </a:rPr>
              <a:t>Kritikal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Care360</a:t>
            </a:r>
          </a:p>
        </p:txBody>
      </p:sp>
    </p:spTree>
    <p:extLst>
      <p:ext uri="{BB962C8B-B14F-4D97-AF65-F5344CB8AC3E}">
        <p14:creationId xmlns:p14="http://schemas.microsoft.com/office/powerpoint/2010/main" val="195282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5A2D-FA68-4EC0-B328-2A54934030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666" y="630021"/>
            <a:ext cx="9862178" cy="476402"/>
          </a:xfrm>
        </p:spPr>
        <p:txBody>
          <a:bodyPr/>
          <a:lstStyle>
            <a:lvl1pPr>
              <a:defRPr lang="en-US" sz="28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DAD6EBB-B066-4709-8C04-5918BCD29C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675" y="422617"/>
            <a:ext cx="9862169" cy="15650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buNone/>
              <a:defRPr>
                <a:solidFill>
                  <a:srgbClr val="17406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A431D-A50B-45C4-830B-67C4A5FF263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38666" y="1287840"/>
            <a:ext cx="10890247" cy="497484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4E63B4-06F9-4963-B66C-E1A8C018E92E}"/>
              </a:ext>
            </a:extLst>
          </p:cNvPr>
          <p:cNvSpPr txBox="1"/>
          <p:nvPr/>
        </p:nvSpPr>
        <p:spPr>
          <a:xfrm>
            <a:off x="11426892" y="6535555"/>
            <a:ext cx="150682" cy="110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r" defTabSz="457190" rtl="0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D22F75-053D-4C4B-997E-632BBD52B42F}" type="slidenum">
              <a:rPr sz="1000">
                <a:latin typeface="+mj-lt"/>
                <a:ea typeface="Verdana" panose="020B0604030504040204" pitchFamily="34" charset="0"/>
              </a:rPr>
              <a:t>‹#›</a:t>
            </a:fld>
            <a:endParaRPr lang="en-US" sz="1000" b="0" i="0" u="none" strike="noStrike" kern="1200" cap="none" spc="0" baseline="0">
              <a:solidFill>
                <a:srgbClr val="68737A"/>
              </a:solidFill>
              <a:uFillTx/>
              <a:latin typeface="+mj-lt"/>
              <a:ea typeface="Verdana" panose="020B060403050404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8DE914-A4D2-4E9B-85E7-9ED0AE81948B}"/>
              </a:ext>
            </a:extLst>
          </p:cNvPr>
          <p:cNvSpPr txBox="1"/>
          <p:nvPr/>
        </p:nvSpPr>
        <p:spPr>
          <a:xfrm>
            <a:off x="10408350" y="6535363"/>
            <a:ext cx="615555" cy="102595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457190" rtl="0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rPr>
              <a:t>Confidential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0EA074E6-AEF4-4BD0-BAE5-67FAFAF7E943}"/>
              </a:ext>
            </a:extLst>
          </p:cNvPr>
          <p:cNvGrpSpPr/>
          <p:nvPr/>
        </p:nvGrpSpPr>
        <p:grpSpPr>
          <a:xfrm>
            <a:off x="-15160" y="6399666"/>
            <a:ext cx="12207155" cy="45720"/>
            <a:chOff x="-15160" y="6399666"/>
            <a:chExt cx="12207155" cy="45720"/>
          </a:xfrm>
        </p:grpSpPr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5CC09298-F14F-4AAE-8EDA-5E4B887D7775}"/>
                </a:ext>
              </a:extLst>
            </p:cNvPr>
            <p:cNvSpPr/>
            <p:nvPr/>
          </p:nvSpPr>
          <p:spPr>
            <a:xfrm>
              <a:off x="-15160" y="6399666"/>
              <a:ext cx="11495964" cy="45720"/>
            </a:xfrm>
            <a:prstGeom prst="rect">
              <a:avLst/>
            </a:prstGeom>
            <a:solidFill>
              <a:srgbClr val="EA221C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BD5183B5-8DD7-4460-8A9C-1DA52B6BD816}"/>
                </a:ext>
              </a:extLst>
            </p:cNvPr>
            <p:cNvSpPr/>
            <p:nvPr/>
          </p:nvSpPr>
          <p:spPr>
            <a:xfrm>
              <a:off x="10159998" y="6399666"/>
              <a:ext cx="2031997" cy="45720"/>
            </a:xfrm>
            <a:prstGeom prst="rect">
              <a:avLst/>
            </a:prstGeom>
            <a:solidFill>
              <a:srgbClr val="6D6F71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C237BB17-0A91-4CC6-BA3A-6D8BB87CD913}"/>
                </a:ext>
              </a:extLst>
            </p:cNvPr>
            <p:cNvSpPr/>
            <p:nvPr/>
          </p:nvSpPr>
          <p:spPr>
            <a:xfrm>
              <a:off x="8128001" y="6399666"/>
              <a:ext cx="2031997" cy="45720"/>
            </a:xfrm>
            <a:prstGeom prst="rect">
              <a:avLst/>
            </a:prstGeom>
            <a:solidFill>
              <a:srgbClr val="0099A8"/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64C29482-4402-4065-9264-D51552B3F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69" t="26761" r="6714" b="28119"/>
          <a:stretch>
            <a:fillRect/>
          </a:stretch>
        </p:blipFill>
        <p:spPr>
          <a:xfrm>
            <a:off x="10420575" y="531147"/>
            <a:ext cx="1534738" cy="605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931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36B3-966C-FA04-B679-E5B7E390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885CE-C2B4-7226-3048-935BD17A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5BF5C-A0B6-E73F-7953-D16B0874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64FDA-6A32-1FE0-A433-1B2C8BF8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2074A-E83F-56CC-8749-5A79AD8F1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148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D6667F-0EBD-42D2-8736-7C48C4708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667" y="630026"/>
            <a:ext cx="9862180" cy="47639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DD21B00-0E87-4AAA-B76E-B836CC4E5C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8680" y="422615"/>
            <a:ext cx="9862168" cy="156507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55DE21E-0561-42DA-A2AB-CE62CF1A1D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8667" y="1287845"/>
            <a:ext cx="10890251" cy="49748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4495FD0-2154-460E-B868-58BAF9D83CB6}"/>
              </a:ext>
            </a:extLst>
          </p:cNvPr>
          <p:cNvSpPr txBox="1">
            <a:spLocks/>
          </p:cNvSpPr>
          <p:nvPr/>
        </p:nvSpPr>
        <p:spPr>
          <a:xfrm>
            <a:off x="11401241" y="6535557"/>
            <a:ext cx="176330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13EA55-DB1C-42A5-9752-192DCFEB7726}"/>
              </a:ext>
            </a:extLst>
          </p:cNvPr>
          <p:cNvSpPr txBox="1">
            <a:spLocks/>
          </p:cNvSpPr>
          <p:nvPr/>
        </p:nvSpPr>
        <p:spPr>
          <a:xfrm>
            <a:off x="10408346" y="6535362"/>
            <a:ext cx="615553" cy="10259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4F360CA-04B3-4332-BC8E-2A65D2A71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20575" y="531152"/>
            <a:ext cx="15460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0FF1975-019A-40A3-BB50-A5380D4EB0F7}"/>
              </a:ext>
            </a:extLst>
          </p:cNvPr>
          <p:cNvGrpSpPr/>
          <p:nvPr/>
        </p:nvGrpSpPr>
        <p:grpSpPr>
          <a:xfrm>
            <a:off x="-15163" y="6399664"/>
            <a:ext cx="12207164" cy="45719"/>
            <a:chOff x="-11373" y="6310383"/>
            <a:chExt cx="9155373" cy="4571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69E3E2-6808-4167-8B00-309689F7E164}"/>
                </a:ext>
              </a:extLst>
            </p:cNvPr>
            <p:cNvSpPr/>
            <p:nvPr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lt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09FCBA-CA3B-416E-B51B-2AD6AD94C111}"/>
                </a:ext>
              </a:extLst>
            </p:cNvPr>
            <p:cNvSpPr/>
            <p:nvPr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293953-D4DD-4678-8B41-AB699FDCEF0B}"/>
                </a:ext>
              </a:extLst>
            </p:cNvPr>
            <p:cNvSpPr/>
            <p:nvPr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aseline="0">
                <a:solidFill>
                  <a:schemeClr val="lt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C0E09DB-8623-41A4-7DE2-730F78E81A41}"/>
              </a:ext>
            </a:extLst>
          </p:cNvPr>
          <p:cNvSpPr txBox="1"/>
          <p:nvPr userDrawn="1"/>
        </p:nvSpPr>
        <p:spPr>
          <a:xfrm>
            <a:off x="92600" y="92518"/>
            <a:ext cx="6493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Pru</a:t>
            </a:r>
            <a:r>
              <a:rPr lang="en-GB" sz="1100" b="1">
                <a:solidFill>
                  <a:srgbClr val="009CA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BSN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err="1">
                <a:latin typeface="Verdana" panose="020B0604030504040204" pitchFamily="34" charset="0"/>
                <a:ea typeface="Verdana" panose="020B0604030504040204" pitchFamily="34" charset="0"/>
              </a:rPr>
              <a:t>Kritikal</a:t>
            </a:r>
            <a:r>
              <a:rPr lang="en-GB" sz="1100" b="1">
                <a:latin typeface="Verdana" panose="020B0604030504040204" pitchFamily="34" charset="0"/>
                <a:ea typeface="Verdana" panose="020B0604030504040204" pitchFamily="34" charset="0"/>
              </a:rPr>
              <a:t> Care360</a:t>
            </a:r>
          </a:p>
        </p:txBody>
      </p:sp>
    </p:spTree>
    <p:extLst>
      <p:ext uri="{BB962C8B-B14F-4D97-AF65-F5344CB8AC3E}">
        <p14:creationId xmlns:p14="http://schemas.microsoft.com/office/powerpoint/2010/main" val="255123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3DFAC8B-A433-0044-BBC9-5EEB613305D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14400" y="351494"/>
            <a:ext cx="9600035" cy="194449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DBA31E-2D54-5F44-B830-E952E5857F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15372"/>
            <a:ext cx="9600035" cy="395549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ts val="3733"/>
              </a:lnSpc>
              <a:defRPr sz="3200" b="0" baseline="0">
                <a:solidFill>
                  <a:srgbClr val="68737A"/>
                </a:solidFill>
              </a:defRPr>
            </a:lvl1pPr>
          </a:lstStyle>
          <a:p>
            <a:r>
              <a:rPr lang="en-US"/>
              <a:t>Click to edit master text style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417945" y="6565671"/>
            <a:ext cx="206788" cy="14106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ts val="10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10556770" y="6565671"/>
            <a:ext cx="708527" cy="14106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55062" y="431589"/>
            <a:ext cx="1368775" cy="5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 userDrawn="1"/>
        </p:nvGrpSpPr>
        <p:grpSpPr>
          <a:xfrm>
            <a:off x="-15163" y="6434726"/>
            <a:ext cx="12207164" cy="60959"/>
            <a:chOff x="-11373" y="6310383"/>
            <a:chExt cx="9155373" cy="45719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lt1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0">
                <a:solidFill>
                  <a:schemeClr val="lt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59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582400" cy="914400"/>
          </a:xfrm>
        </p:spPr>
        <p:txBody>
          <a:bodyPr/>
          <a:lstStyle>
            <a:lvl1pPr algn="l">
              <a:defRPr sz="4000" b="1" spc="-150" baseline="0">
                <a:solidFill>
                  <a:srgbClr val="EA22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11582400" cy="5181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35" y="63985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For internal use only. Strictly confidential.</a:t>
            </a:r>
            <a:endParaRPr lang="en-US" sz="900" b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170135" y="6566844"/>
            <a:ext cx="2844800" cy="291157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7D1FB8-F4B5-4BE4-ADFA-1912B8F2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08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53AC07C-B011-2E40-A2CE-C67B5AD832C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14400" y="615372"/>
            <a:ext cx="9595200" cy="56625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3733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8394C2-C78C-2F4F-AC8F-D053059C6D1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14400" y="351494"/>
            <a:ext cx="9600035" cy="194449"/>
          </a:xfrm>
          <a:prstGeom prst="rect">
            <a:avLst/>
          </a:prstGeom>
        </p:spPr>
        <p:txBody>
          <a:bodyPr lIns="9144" tIns="0" rIns="0" bIns="0" anchor="t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1ABD-F129-5E41-8007-F497563626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1397000"/>
            <a:ext cx="504671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B34382-9CC4-C147-B0F8-E7681434C0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0083" y="1397000"/>
            <a:ext cx="504671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417945" y="6565671"/>
            <a:ext cx="206788" cy="14106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r" defTabSz="609585" rtl="0" eaLnBrk="1" fontAlgn="auto" latinLnBrk="0" hangingPunct="1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7F51-0DDD-404E-A28A-E5625C45B73C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68737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ts val="10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srgbClr val="68737A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10556770" y="6565671"/>
            <a:ext cx="708527" cy="141064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Confidential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26761" r="6714" b="28119"/>
          <a:stretch/>
        </p:blipFill>
        <p:spPr bwMode="auto">
          <a:xfrm>
            <a:off x="10655062" y="431589"/>
            <a:ext cx="1368775" cy="5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 userDrawn="1"/>
        </p:nvGrpSpPr>
        <p:grpSpPr>
          <a:xfrm>
            <a:off x="-15163" y="6434726"/>
            <a:ext cx="12207164" cy="60959"/>
            <a:chOff x="-11373" y="6310383"/>
            <a:chExt cx="9155373" cy="45719"/>
          </a:xfrm>
        </p:grpSpPr>
        <p:sp>
          <p:nvSpPr>
            <p:cNvPr id="21" name="Rectangle 20"/>
            <p:cNvSpPr/>
            <p:nvPr userDrawn="1"/>
          </p:nvSpPr>
          <p:spPr>
            <a:xfrm>
              <a:off x="-11373" y="6310383"/>
              <a:ext cx="8621973" cy="45719"/>
            </a:xfrm>
            <a:prstGeom prst="rect">
              <a:avLst/>
            </a:prstGeom>
            <a:solidFill>
              <a:srgbClr val="E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lt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620000" y="6310383"/>
              <a:ext cx="1524000" cy="45719"/>
            </a:xfrm>
            <a:prstGeom prst="rect">
              <a:avLst/>
            </a:prstGeom>
            <a:solidFill>
              <a:srgbClr val="6D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0">
                <a:solidFill>
                  <a:schemeClr val="lt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096000" y="6310383"/>
              <a:ext cx="1524000" cy="45719"/>
            </a:xfrm>
            <a:prstGeom prst="rect">
              <a:avLst/>
            </a:prstGeom>
            <a:solidFill>
              <a:srgbClr val="0099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3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CDDB-AF0C-1C8D-FE6F-B4C0084F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E930-79A4-E764-BB06-0F88CFE3D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4268E-7316-6AA4-E4D8-1F77BF01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EF658-E698-1C8E-3C66-8327BCC3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46D11-6477-FA63-6350-F3E1FF455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434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5FC5-19C0-3B98-D3A3-18BCF679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D4F3D-D3AF-0A50-4DBC-385BD22B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151D7-8251-D4E0-8AB9-A28F6F2C3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F420B-FAD1-1F13-CAD5-AB7D545E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A72F1-EB55-437D-C55C-785E33C84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11180-C272-907C-AFB0-0AEC54C2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263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1845-8636-3ED7-A1B5-3F1F382C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617FE-61B5-BE72-13D6-DEDBB894A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4EC51-1AF0-5B71-5438-3783ADC79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B69D0-5568-5ED5-4EA5-5696A1F1B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B489D-D6A9-CDAE-B033-9458BE2B94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819F0-8BEA-6F86-EA1C-D660876E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3A344-AD6A-A829-B66B-E50D8602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F546B-B5FF-274F-C7AB-1C69AA4E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704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168F-6C09-7211-B3D0-4BF16870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631C8-95BB-7D30-6E55-57DAC2E7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BCD6C-67DD-D4AE-6D95-B908A9A9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D6124-C809-9701-2812-468BDC2B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11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20F2B-5BD1-9B8B-D565-C9E2C57D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1FC4D-FCBB-FAF9-2403-E124565D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93F71-D26A-6D63-9897-4F5BDB11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237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819B-FC9B-E073-A455-6D34953A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94111-93DE-5035-184B-3450E5622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84EE6-2A35-8E32-8372-D60F315AF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AB334-E9C1-6020-7427-3F6B3A63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1A501-D636-0041-B0E9-E4C2215F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978A5-6DE0-0109-D58C-FF96C3D3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542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3FE2-1A2C-A049-A90D-F93ED146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4F986-0F44-13C9-CAD3-0B95AB124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FD952-F595-F6E2-2559-54855A565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B536A-0F08-F37D-9697-698023CE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31C9A-63C3-42AA-BFD9-954E12F9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41EA7-FEAF-C790-0588-E19463E6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008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A2F91D-271E-D5AC-F973-A59D6CBB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C1C28-F949-49FB-671C-8E2CE473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CE1B8-1B0E-5DFC-2ED1-A5D491310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2DCD4-680B-6329-B166-B9AA8CC7D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13B91-0C8C-E782-5D10-17FB4EB20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F88D806E-3FF6-4FC0-BC88-3AB766E7EE6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691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82" r:id="rId20"/>
    <p:sldLayoutId id="2147483683" r:id="rId21"/>
    <p:sldLayoutId id="2147483684" r:id="rId22"/>
    <p:sldLayoutId id="214748368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prudential.com.sg/prupanel-connec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5AC9E9-3280-99A3-52AE-4DF32E694EFF}"/>
              </a:ext>
            </a:extLst>
          </p:cNvPr>
          <p:cNvSpPr txBox="1">
            <a:spLocks/>
          </p:cNvSpPr>
          <p:nvPr/>
        </p:nvSpPr>
        <p:spPr>
          <a:xfrm>
            <a:off x="0" y="443988"/>
            <a:ext cx="4960883" cy="1290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rgbClr val="FF0000"/>
                </a:solidFill>
              </a:rPr>
              <a:t>Care Concierge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(marketing name TBC)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9B0CC0-432D-91E1-6281-EAE62A887FDF}"/>
              </a:ext>
            </a:extLst>
          </p:cNvPr>
          <p:cNvGrpSpPr/>
          <p:nvPr/>
        </p:nvGrpSpPr>
        <p:grpSpPr>
          <a:xfrm>
            <a:off x="9152679" y="1860261"/>
            <a:ext cx="3066236" cy="3232274"/>
            <a:chOff x="8138144" y="119089"/>
            <a:chExt cx="4507216" cy="49337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3C7A68-2B81-BD59-8CC5-8D403F896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7228" y="1218707"/>
              <a:ext cx="2855088" cy="3474030"/>
            </a:xfrm>
            <a:prstGeom prst="rect">
              <a:avLst/>
            </a:prstGeom>
          </p:spPr>
        </p:pic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F07215C2-CCB5-10E2-87E7-BB47240C36A4}"/>
                </a:ext>
              </a:extLst>
            </p:cNvPr>
            <p:cNvSpPr/>
            <p:nvPr/>
          </p:nvSpPr>
          <p:spPr>
            <a:xfrm>
              <a:off x="8138144" y="119089"/>
              <a:ext cx="4507216" cy="4933737"/>
            </a:xfrm>
            <a:custGeom>
              <a:avLst/>
              <a:gdLst/>
              <a:ahLst/>
              <a:cxnLst/>
              <a:rect l="l" t="t" r="r" b="b"/>
              <a:pathLst>
                <a:path w="8838275" h="12705403">
                  <a:moveTo>
                    <a:pt x="0" y="0"/>
                  </a:moveTo>
                  <a:lnTo>
                    <a:pt x="8838275" y="0"/>
                  </a:lnTo>
                  <a:lnTo>
                    <a:pt x="8838275" y="12705403"/>
                  </a:lnTo>
                  <a:lnTo>
                    <a:pt x="0" y="12705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7091" b="-17128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BFC6CDE8-1FDF-491A-B939-482BBDAF081A}"/>
                </a:ext>
              </a:extLst>
            </p:cNvPr>
            <p:cNvSpPr txBox="1"/>
            <p:nvPr/>
          </p:nvSpPr>
          <p:spPr>
            <a:xfrm>
              <a:off x="8471195" y="2694972"/>
              <a:ext cx="49831" cy="168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46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Norms Bold"/>
                <a:sym typeface="TT Norms Bold"/>
              </a:endParaRPr>
            </a:p>
          </p:txBody>
        </p:sp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8B36ADEB-F000-8006-FB28-2D120CC975AB}"/>
                </a:ext>
              </a:extLst>
            </p:cNvPr>
            <p:cNvSpPr/>
            <p:nvPr/>
          </p:nvSpPr>
          <p:spPr>
            <a:xfrm>
              <a:off x="9142170" y="564672"/>
              <a:ext cx="2499165" cy="732726"/>
            </a:xfrm>
            <a:custGeom>
              <a:avLst/>
              <a:gdLst/>
              <a:ahLst/>
              <a:cxnLst/>
              <a:rect l="l" t="t" r="r" b="b"/>
              <a:pathLst>
                <a:path w="4554720" h="2748134">
                  <a:moveTo>
                    <a:pt x="0" y="0"/>
                  </a:moveTo>
                  <a:lnTo>
                    <a:pt x="4554720" y="0"/>
                  </a:lnTo>
                  <a:lnTo>
                    <a:pt x="4554720" y="2748135"/>
                  </a:lnTo>
                  <a:lnTo>
                    <a:pt x="0" y="2748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1B3AD0-6779-91A6-5A59-151AB273BA69}"/>
              </a:ext>
            </a:extLst>
          </p:cNvPr>
          <p:cNvSpPr txBox="1"/>
          <p:nvPr/>
        </p:nvSpPr>
        <p:spPr>
          <a:xfrm>
            <a:off x="3972231" y="5143588"/>
            <a:ext cx="8131280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300">
                <a:solidFill>
                  <a:srgbClr val="FF0000"/>
                </a:solidFill>
                <a:ea typeface="+mn-lt"/>
                <a:cs typeface="+mn-lt"/>
              </a:rPr>
              <a:t>Complimentary service that helps you arrange specialist medical appointments at </a:t>
            </a:r>
            <a:r>
              <a:rPr lang="en-US" sz="1300" err="1">
                <a:solidFill>
                  <a:srgbClr val="FF0000"/>
                </a:solidFill>
                <a:ea typeface="+mn-lt"/>
                <a:cs typeface="+mn-lt"/>
              </a:rPr>
              <a:t>PRUPanel</a:t>
            </a:r>
            <a:r>
              <a:rPr lang="en-US" sz="1300">
                <a:solidFill>
                  <a:srgbClr val="FF0000"/>
                </a:solidFill>
                <a:ea typeface="+mn-lt"/>
                <a:cs typeface="+mn-lt"/>
              </a:rPr>
              <a:t> Plus hospitals, based on your medical needs. </a:t>
            </a:r>
          </a:p>
          <a:p>
            <a:pPr algn="ctr">
              <a:defRPr/>
            </a:pPr>
            <a:endParaRPr lang="en-US" sz="1300">
              <a:solidFill>
                <a:srgbClr val="FF0000"/>
              </a:solidFill>
              <a:ea typeface="+mn-lt"/>
              <a:cs typeface="+mn-lt"/>
            </a:endParaRPr>
          </a:p>
          <a:p>
            <a:pPr algn="ctr">
              <a:defRPr/>
            </a:pPr>
            <a:r>
              <a:rPr lang="en-US" sz="1300">
                <a:solidFill>
                  <a:srgbClr val="FF0000"/>
                </a:solidFill>
                <a:ea typeface="+mn-lt"/>
                <a:cs typeface="+mn-lt"/>
              </a:rPr>
              <a:t>Our Care Concierge Agent will guide you by recommending suitable hospitals and specialists and assist with appointment booking — so you can focus on getting the care you need, without the hassle.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75C31-E2E8-BC55-AC21-71E2B26CA623}"/>
              </a:ext>
            </a:extLst>
          </p:cNvPr>
          <p:cNvSpPr txBox="1"/>
          <p:nvPr/>
        </p:nvSpPr>
        <p:spPr>
          <a:xfrm>
            <a:off x="6258302" y="2940899"/>
            <a:ext cx="4618321" cy="21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Norms Bold"/>
                <a:sym typeface="TT Norms Bold"/>
              </a:rPr>
              <a:t>Appointment Scheduling</a:t>
            </a:r>
          </a:p>
        </p:txBody>
      </p:sp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455C565F-6D5E-9F10-911F-7504F86BEF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8496" y="2825783"/>
            <a:ext cx="468321" cy="4683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C5E7ED-C4F0-7434-7812-02203B7BA324}"/>
              </a:ext>
            </a:extLst>
          </p:cNvPr>
          <p:cNvSpPr txBox="1"/>
          <p:nvPr/>
        </p:nvSpPr>
        <p:spPr>
          <a:xfrm>
            <a:off x="-546538" y="5365318"/>
            <a:ext cx="39729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Download flyer</a:t>
            </a:r>
            <a:endParaRPr kumimoji="0" lang="en-US" sz="14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Download with solid fill">
            <a:extLst>
              <a:ext uri="{FF2B5EF4-FFF2-40B4-BE49-F238E27FC236}">
                <a16:creationId xmlns:a16="http://schemas.microsoft.com/office/drawing/2014/main" id="{7A6E2264-7A1B-56E1-FD04-CF82171F70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2625" y="5143588"/>
            <a:ext cx="529507" cy="5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6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6D4FE-05FC-7E3C-BC6D-9AB280DC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806E-3FF6-4FC0-BC88-3AB766E7EE61}" type="slidenum">
              <a:rPr lang="en-MY" smtClean="0"/>
              <a:pPr/>
              <a:t>2</a:t>
            </a:fld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03907A-5A39-DF6D-D1AC-9B2DA1BD8BA8}"/>
              </a:ext>
            </a:extLst>
          </p:cNvPr>
          <p:cNvSpPr txBox="1">
            <a:spLocks/>
          </p:cNvSpPr>
          <p:nvPr/>
        </p:nvSpPr>
        <p:spPr>
          <a:xfrm>
            <a:off x="163126" y="348950"/>
            <a:ext cx="11724074" cy="4763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Who is eligible to receive Care Concierge service?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8CD85-83C9-4D27-1C9E-22CF9174C29C}"/>
              </a:ext>
            </a:extLst>
          </p:cNvPr>
          <p:cNvSpPr txBox="1"/>
          <p:nvPr/>
        </p:nvSpPr>
        <p:spPr>
          <a:xfrm>
            <a:off x="272506" y="2085797"/>
            <a:ext cx="1147704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latin typeface="Segoe UI"/>
                <a:ea typeface="Verdana"/>
                <a:cs typeface="Segoe UI"/>
              </a:rPr>
              <a:t>Care Concierge </a:t>
            </a:r>
            <a:r>
              <a:rPr lang="en-GB" sz="2000">
                <a:latin typeface="Segoe UI"/>
                <a:ea typeface="Verdana"/>
                <a:cs typeface="Segoe UI"/>
              </a:rPr>
              <a:t>services are available to all PruBSN customers who have active (in-force) certificate WITH Medical Rider</a:t>
            </a:r>
            <a:endParaRPr lang="en-GB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8D714D-9882-7242-5A09-4CED3B11EAF1}"/>
              </a:ext>
            </a:extLst>
          </p:cNvPr>
          <p:cNvSpPr/>
          <p:nvPr/>
        </p:nvSpPr>
        <p:spPr>
          <a:xfrm>
            <a:off x="6926317" y="94593"/>
            <a:ext cx="2207173" cy="254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70D233-85E7-1D74-AA0D-112C4D213C9B}"/>
              </a:ext>
            </a:extLst>
          </p:cNvPr>
          <p:cNvSpPr txBox="1">
            <a:spLocks/>
          </p:cNvSpPr>
          <p:nvPr/>
        </p:nvSpPr>
        <p:spPr>
          <a:xfrm>
            <a:off x="163126" y="3392034"/>
            <a:ext cx="11724074" cy="4763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How long is the end-to-end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0597C-3E27-B142-D0A3-44E150256B39}"/>
              </a:ext>
            </a:extLst>
          </p:cNvPr>
          <p:cNvSpPr txBox="1"/>
          <p:nvPr/>
        </p:nvSpPr>
        <p:spPr>
          <a:xfrm>
            <a:off x="272506" y="5128881"/>
            <a:ext cx="1147704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Segoe UI"/>
                <a:ea typeface="Verdana"/>
                <a:cs typeface="Segoe UI"/>
              </a:rPr>
              <a:t>The service level agreement (SLA) is within </a:t>
            </a:r>
            <a:r>
              <a:rPr lang="en-US" sz="2000" b="1">
                <a:latin typeface="Segoe UI"/>
                <a:ea typeface="Verdana"/>
                <a:cs typeface="Segoe UI"/>
              </a:rPr>
              <a:t>48 business hours</a:t>
            </a:r>
            <a:r>
              <a:rPr lang="en-US" sz="2000">
                <a:latin typeface="Segoe UI"/>
                <a:ea typeface="Verdana"/>
                <a:cs typeface="Segoe UI"/>
              </a:rPr>
              <a:t>, from request initiation to appointment arrangement, subject to hospital availability.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865D2-A742-1262-942C-22A1B723C9F4}"/>
              </a:ext>
            </a:extLst>
          </p:cNvPr>
          <p:cNvSpPr/>
          <p:nvPr/>
        </p:nvSpPr>
        <p:spPr>
          <a:xfrm>
            <a:off x="6926317" y="3137677"/>
            <a:ext cx="2207173" cy="254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5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E5EDB-C5D1-B291-5B5E-A1B2AA3B0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B66863-EC3B-CC99-353D-9662311B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806E-3FF6-4FC0-BC88-3AB766E7EE61}" type="slidenum">
              <a:rPr lang="en-MY" smtClean="0"/>
              <a:pPr/>
              <a:t>3</a:t>
            </a:fld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23440E-683B-C24D-DBAB-CD5719466735}"/>
              </a:ext>
            </a:extLst>
          </p:cNvPr>
          <p:cNvSpPr txBox="1">
            <a:spLocks/>
          </p:cNvSpPr>
          <p:nvPr/>
        </p:nvSpPr>
        <p:spPr>
          <a:xfrm>
            <a:off x="163126" y="348950"/>
            <a:ext cx="11724074" cy="47639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latin typeface="Verdana"/>
                <a:ea typeface="Verdana"/>
                <a:cs typeface="Calibri"/>
              </a:rPr>
              <a:t>What are the benefits of Care Concierge Services if compared to the conventional appointment scheduling?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8BF2FE-8E9B-B6CB-7BD6-0EBED678C0A2}"/>
              </a:ext>
            </a:extLst>
          </p:cNvPr>
          <p:cNvSpPr/>
          <p:nvPr/>
        </p:nvSpPr>
        <p:spPr>
          <a:xfrm>
            <a:off x="6926317" y="94593"/>
            <a:ext cx="2207173" cy="254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E4B6DE7-E621-3AA0-F70C-B488D1DDA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37396"/>
              </p:ext>
            </p:extLst>
          </p:nvPr>
        </p:nvGraphicFramePr>
        <p:xfrm>
          <a:off x="838200" y="2530912"/>
          <a:ext cx="10515600" cy="24688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98333723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548938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Care Concierge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  <a:effectLst/>
                        </a:rPr>
                        <a:t>Conventional Scheduling</a:t>
                      </a:r>
                      <a:endParaRPr lang="en-US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657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Complimentary and guided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Self‑service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953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Personalised hospital &amp; specialist recommendations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Self‑research and decision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976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Assisted appointment booking by our service provider (vendor)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Manual coordination by customer/Agent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72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Single point of contact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Multiple hospital touchpoints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845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Time‑saving, reduced hassle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</a:rPr>
                        <a:t>Time‑consuming, higher effort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12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78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5801F-4649-95BC-F108-7B2A6957C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2A192-E9AB-635C-A069-1BE87840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806E-3FF6-4FC0-BC88-3AB766E7EE61}" type="slidenum">
              <a:rPr lang="en-MY" smtClean="0"/>
              <a:pPr/>
              <a:t>4</a:t>
            </a:fld>
            <a:endParaRPr lang="en-M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CBAF2-43C8-F6C0-42A2-384C5E34E99E}"/>
              </a:ext>
            </a:extLst>
          </p:cNvPr>
          <p:cNvSpPr txBox="1"/>
          <p:nvPr/>
        </p:nvSpPr>
        <p:spPr>
          <a:xfrm>
            <a:off x="556846" y="615462"/>
            <a:ext cx="989197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Segoe UI"/>
                <a:cs typeface="Segoe UI"/>
              </a:rPr>
              <a:t>How do customers utilize care concierge service?</a:t>
            </a:r>
          </a:p>
          <a:p>
            <a:endParaRPr lang="en-US" sz="3200">
              <a:ea typeface="Calibri"/>
              <a:cs typeface="Calibri"/>
            </a:endParaRPr>
          </a:p>
          <a:p>
            <a:pPr algn="ctr"/>
            <a:endParaRPr lang="en-US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CB4370-9D22-2059-DB04-7FC93E4D169F}"/>
              </a:ext>
            </a:extLst>
          </p:cNvPr>
          <p:cNvSpPr/>
          <p:nvPr/>
        </p:nvSpPr>
        <p:spPr>
          <a:xfrm>
            <a:off x="10533888" y="0"/>
            <a:ext cx="1554480" cy="850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2B1CC5-80FA-58CD-89B2-11AE44D77FA4}"/>
              </a:ext>
            </a:extLst>
          </p:cNvPr>
          <p:cNvGrpSpPr/>
          <p:nvPr/>
        </p:nvGrpSpPr>
        <p:grpSpPr>
          <a:xfrm>
            <a:off x="1859376" y="2765206"/>
            <a:ext cx="8589442" cy="2443792"/>
            <a:chOff x="173742" y="3954240"/>
            <a:chExt cx="6140243" cy="208258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AAB9DEB-4978-58F4-BBB0-C7A26BB5E77B}"/>
                </a:ext>
              </a:extLst>
            </p:cNvPr>
            <p:cNvSpPr/>
            <p:nvPr/>
          </p:nvSpPr>
          <p:spPr>
            <a:xfrm>
              <a:off x="173742" y="3954240"/>
              <a:ext cx="6140243" cy="2082585"/>
            </a:xfrm>
            <a:prstGeom prst="roundRect">
              <a:avLst>
                <a:gd name="adj" fmla="val 6260"/>
              </a:avLst>
            </a:prstGeom>
            <a:noFill/>
            <a:ln w="38100" cap="flat" cmpd="sng" algn="ctr">
              <a:solidFill>
                <a:srgbClr val="C00000">
                  <a:alpha val="6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C271A34-8EB5-DF43-BFAB-42D0048ACD4E}"/>
                </a:ext>
              </a:extLst>
            </p:cNvPr>
            <p:cNvSpPr/>
            <p:nvPr/>
          </p:nvSpPr>
          <p:spPr>
            <a:xfrm>
              <a:off x="394945" y="4491300"/>
              <a:ext cx="5773031" cy="102474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F9CE43-15E3-5F60-56D0-B8E4B32D4462}"/>
                </a:ext>
              </a:extLst>
            </p:cNvPr>
            <p:cNvSpPr/>
            <p:nvPr/>
          </p:nvSpPr>
          <p:spPr>
            <a:xfrm>
              <a:off x="2915397" y="4158109"/>
              <a:ext cx="780308" cy="785760"/>
            </a:xfrm>
            <a:prstGeom prst="ellipse">
              <a:avLst/>
            </a:prstGeom>
            <a:solidFill>
              <a:srgbClr val="029BA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B204905-FD72-7892-7791-B74724E96C32}"/>
                </a:ext>
              </a:extLst>
            </p:cNvPr>
            <p:cNvSpPr/>
            <p:nvPr/>
          </p:nvSpPr>
          <p:spPr>
            <a:xfrm>
              <a:off x="4063023" y="4154831"/>
              <a:ext cx="780308" cy="785760"/>
            </a:xfrm>
            <a:prstGeom prst="ellipse">
              <a:avLst/>
            </a:prstGeom>
            <a:solidFill>
              <a:srgbClr val="5CB8B2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7C6A5E-0556-8662-DDC9-CFEC60847947}"/>
                </a:ext>
              </a:extLst>
            </p:cNvPr>
            <p:cNvSpPr/>
            <p:nvPr/>
          </p:nvSpPr>
          <p:spPr>
            <a:xfrm>
              <a:off x="5204204" y="4119236"/>
              <a:ext cx="780308" cy="785760"/>
            </a:xfrm>
            <a:prstGeom prst="ellipse">
              <a:avLst/>
            </a:prstGeom>
            <a:solidFill>
              <a:srgbClr val="68737A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C30DF1F-E268-DF46-4161-CB175F2E65B8}"/>
                </a:ext>
              </a:extLst>
            </p:cNvPr>
            <p:cNvSpPr/>
            <p:nvPr/>
          </p:nvSpPr>
          <p:spPr>
            <a:xfrm>
              <a:off x="1767771" y="4150912"/>
              <a:ext cx="780308" cy="78576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F69365-4762-F144-0624-A704F3D3EAF4}"/>
                </a:ext>
              </a:extLst>
            </p:cNvPr>
            <p:cNvSpPr/>
            <p:nvPr/>
          </p:nvSpPr>
          <p:spPr>
            <a:xfrm>
              <a:off x="614783" y="4136137"/>
              <a:ext cx="780308" cy="785760"/>
            </a:xfrm>
            <a:prstGeom prst="ellipse">
              <a:avLst/>
            </a:prstGeom>
            <a:solidFill>
              <a:srgbClr val="1B365D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687379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674F94-9AE2-C315-F9AE-3D6CD42B2409}"/>
                </a:ext>
              </a:extLst>
            </p:cNvPr>
            <p:cNvSpPr/>
            <p:nvPr/>
          </p:nvSpPr>
          <p:spPr>
            <a:xfrm>
              <a:off x="443614" y="5073648"/>
              <a:ext cx="1128642" cy="5186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Customer has medical concern with referral from doctor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D27F28-FC06-3938-91FF-7AEF91BDF12B}"/>
                </a:ext>
              </a:extLst>
            </p:cNvPr>
            <p:cNvSpPr/>
            <p:nvPr/>
          </p:nvSpPr>
          <p:spPr>
            <a:xfrm>
              <a:off x="1578471" y="5075053"/>
              <a:ext cx="1103278" cy="5186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sz="900" kern="0">
                  <a:solidFill>
                    <a:srgbClr val="D0D0CE">
                      <a:lumMod val="10000"/>
                    </a:srgbClr>
                  </a:solidFill>
                  <a:latin typeface="Verdana"/>
                </a:rPr>
                <a:t>Customer/Agent</a:t>
              </a: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contact AAA and provide case details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774568-9CDB-9D61-C199-9F0F9C528859}"/>
                </a:ext>
              </a:extLst>
            </p:cNvPr>
            <p:cNvSpPr/>
            <p:nvPr/>
          </p:nvSpPr>
          <p:spPr>
            <a:xfrm>
              <a:off x="2639200" y="5071264"/>
              <a:ext cx="1284520" cy="5186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AAA assess case and provide suggestion of hospital and doctor to customer/agent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4033FB-3250-75E0-56AA-123FD939FE08}"/>
                </a:ext>
              </a:extLst>
            </p:cNvPr>
            <p:cNvSpPr/>
            <p:nvPr/>
          </p:nvSpPr>
          <p:spPr>
            <a:xfrm>
              <a:off x="3947497" y="5079093"/>
              <a:ext cx="1004914" cy="5186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Customer/Agent agree with AAA’s suggestion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B0F50C-8E37-B849-4A04-832D2BEA01B4}"/>
                </a:ext>
              </a:extLst>
            </p:cNvPr>
            <p:cNvSpPr/>
            <p:nvPr/>
          </p:nvSpPr>
          <p:spPr>
            <a:xfrm>
              <a:off x="5053928" y="5071264"/>
              <a:ext cx="1080859" cy="5186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D0D0CE">
                      <a:lumMod val="1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AAA schedule specialist appointment and notify customer/Agent</a:t>
              </a:r>
            </a:p>
          </p:txBody>
        </p:sp>
        <p:pic>
          <p:nvPicPr>
            <p:cNvPr id="19" name="Picture 18" descr="A white line drawing of a person with a thermometer&#10;&#10;AI-generated content may be incorrect.">
              <a:extLst>
                <a:ext uri="{FF2B5EF4-FFF2-40B4-BE49-F238E27FC236}">
                  <a16:creationId xmlns:a16="http://schemas.microsoft.com/office/drawing/2014/main" id="{3B0B23BB-7EFB-620D-437C-B18D62350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19" y="4260700"/>
              <a:ext cx="536634" cy="536634"/>
            </a:xfrm>
            <a:prstGeom prst="rect">
              <a:avLst/>
            </a:prstGeom>
          </p:spPr>
        </p:pic>
        <p:pic>
          <p:nvPicPr>
            <p:cNvPr id="20" name="Picture 19" descr="A white phone logo on a black background&#10;&#10;AI-generated content may be incorrect.">
              <a:extLst>
                <a:ext uri="{FF2B5EF4-FFF2-40B4-BE49-F238E27FC236}">
                  <a16:creationId xmlns:a16="http://schemas.microsoft.com/office/drawing/2014/main" id="{72DE14B0-C8AF-AECA-3371-F6870568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670" y="4280454"/>
              <a:ext cx="516880" cy="516880"/>
            </a:xfrm>
            <a:prstGeom prst="rect">
              <a:avLst/>
            </a:prstGeom>
          </p:spPr>
        </p:pic>
        <p:pic>
          <p:nvPicPr>
            <p:cNvPr id="21" name="Picture 20" descr="A white line on a clipboard&#10;&#10;AI-generated content may be incorrect.">
              <a:extLst>
                <a:ext uri="{FF2B5EF4-FFF2-40B4-BE49-F238E27FC236}">
                  <a16:creationId xmlns:a16="http://schemas.microsoft.com/office/drawing/2014/main" id="{E97BADA2-7B1B-5EF6-8CA7-7432BCBC0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29" y="4282491"/>
              <a:ext cx="493051" cy="493051"/>
            </a:xfrm>
            <a:prstGeom prst="rect">
              <a:avLst/>
            </a:prstGeom>
          </p:spPr>
        </p:pic>
        <p:pic>
          <p:nvPicPr>
            <p:cNvPr id="22" name="Picture 21" descr="A light bulb with a question mark&#10;&#10;AI-generated content may be incorrect.">
              <a:extLst>
                <a:ext uri="{FF2B5EF4-FFF2-40B4-BE49-F238E27FC236}">
                  <a16:creationId xmlns:a16="http://schemas.microsoft.com/office/drawing/2014/main" id="{33BCA23D-8CF6-0BD5-17C3-4BC3472CF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630" y="4258973"/>
              <a:ext cx="559841" cy="559841"/>
            </a:xfrm>
            <a:prstGeom prst="rect">
              <a:avLst/>
            </a:prstGeom>
          </p:spPr>
        </p:pic>
        <p:pic>
          <p:nvPicPr>
            <p:cNvPr id="23" name="Picture 22" descr="A white line drawing of a calendar&#10;&#10;AI-generated content may be incorrect.">
              <a:extLst>
                <a:ext uri="{FF2B5EF4-FFF2-40B4-BE49-F238E27FC236}">
                  <a16:creationId xmlns:a16="http://schemas.microsoft.com/office/drawing/2014/main" id="{B40C61E4-0CE5-F5E9-904C-6616B226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932" y="4187721"/>
              <a:ext cx="624736" cy="624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144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86C65-1B3E-BF69-C6F5-8C1A36F3B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7A7C4D-9D41-1401-A94D-1DEDF33A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2" y="6395679"/>
            <a:ext cx="2743200" cy="365125"/>
          </a:xfrm>
        </p:spPr>
        <p:txBody>
          <a:bodyPr/>
          <a:lstStyle/>
          <a:p>
            <a:fld id="{F88D806E-3FF6-4FC0-BC88-3AB766E7EE61}" type="slidenum">
              <a:rPr lang="en-MY" smtClean="0"/>
              <a:pPr/>
              <a:t>5</a:t>
            </a:fld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65E12E8-ACC3-312D-6CEA-225B2CD462C3}"/>
              </a:ext>
            </a:extLst>
          </p:cNvPr>
          <p:cNvSpPr txBox="1">
            <a:spLocks/>
          </p:cNvSpPr>
          <p:nvPr/>
        </p:nvSpPr>
        <p:spPr>
          <a:xfrm>
            <a:off x="184005" y="631396"/>
            <a:ext cx="12028874" cy="47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How customer can reach Out to Care Concierge Agent and what information you will need to provide?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C22D65-8A00-D16C-EB19-C631A4067882}"/>
              </a:ext>
            </a:extLst>
          </p:cNvPr>
          <p:cNvSpPr/>
          <p:nvPr/>
        </p:nvSpPr>
        <p:spPr>
          <a:xfrm>
            <a:off x="399343" y="2567222"/>
            <a:ext cx="2218644" cy="2663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CBA4781A-C030-D433-D680-174094E06011}"/>
              </a:ext>
            </a:extLst>
          </p:cNvPr>
          <p:cNvSpPr txBox="1"/>
          <p:nvPr/>
        </p:nvSpPr>
        <p:spPr>
          <a:xfrm>
            <a:off x="399343" y="4634638"/>
            <a:ext cx="2162472" cy="207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spc="-13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  <a:cs typeface="TT Fors"/>
                <a:sym typeface="TT Fors"/>
              </a:rPr>
              <a:t>No: +601x – </a:t>
            </a:r>
            <a:r>
              <a:rPr lang="en-US" sz="1300" spc="-13" err="1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  <a:cs typeface="TT Fors"/>
                <a:sym typeface="TT Fors"/>
              </a:rPr>
              <a:t>xxxxxxx</a:t>
            </a:r>
            <a:endParaRPr lang="en-US" sz="1300" spc="-13">
              <a:solidFill>
                <a:srgbClr val="2E2E2E"/>
              </a:solidFill>
              <a:latin typeface="Verdana" panose="020B0604030504040204" pitchFamily="34" charset="0"/>
              <a:ea typeface="Verdana" panose="020B0604030504040204" pitchFamily="34" charset="0"/>
              <a:cs typeface="TT Fors"/>
              <a:sym typeface="TT For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9D308-0FC0-A904-7721-BC3A1FCFE31F}"/>
              </a:ext>
            </a:extLst>
          </p:cNvPr>
          <p:cNvSpPr txBox="1"/>
          <p:nvPr/>
        </p:nvSpPr>
        <p:spPr>
          <a:xfrm>
            <a:off x="354126" y="3156788"/>
            <a:ext cx="2309078" cy="210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Norms Bold"/>
                <a:sym typeface="TT Norms Bold"/>
              </a:rPr>
              <a:t>Whatsapp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T Norms Bold"/>
              <a:sym typeface="TT Norms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75C015-295D-6096-954B-8F416B857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03" y="3677718"/>
            <a:ext cx="609524" cy="60952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2B79E2-C45E-5D96-295D-D46DB1E3C6B7}"/>
              </a:ext>
            </a:extLst>
          </p:cNvPr>
          <p:cNvSpPr/>
          <p:nvPr/>
        </p:nvSpPr>
        <p:spPr>
          <a:xfrm>
            <a:off x="2663204" y="2567223"/>
            <a:ext cx="2218644" cy="26635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8578885E-1D4E-CF7C-747C-4E9F122FF918}"/>
              </a:ext>
            </a:extLst>
          </p:cNvPr>
          <p:cNvSpPr txBox="1"/>
          <p:nvPr/>
        </p:nvSpPr>
        <p:spPr>
          <a:xfrm>
            <a:off x="2668740" y="4639491"/>
            <a:ext cx="2162472" cy="207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7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spc="-13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  <a:cs typeface="TT Fors"/>
                <a:sym typeface="TT Fors"/>
              </a:rPr>
              <a:t>No: +603 – </a:t>
            </a:r>
            <a:r>
              <a:rPr lang="en-US" sz="1300" spc="-13" err="1">
                <a:solidFill>
                  <a:srgbClr val="2E2E2E"/>
                </a:solidFill>
                <a:latin typeface="Verdana" panose="020B0604030504040204" pitchFamily="34" charset="0"/>
                <a:ea typeface="Verdana" panose="020B0604030504040204" pitchFamily="34" charset="0"/>
                <a:cs typeface="TT Fors"/>
                <a:sym typeface="TT Fors"/>
              </a:rPr>
              <a:t>xxxxxxxx</a:t>
            </a:r>
            <a:endParaRPr lang="en-US" sz="1300" spc="-13">
              <a:solidFill>
                <a:srgbClr val="2E2E2E"/>
              </a:solidFill>
              <a:latin typeface="Verdana" panose="020B0604030504040204" pitchFamily="34" charset="0"/>
              <a:ea typeface="Verdana" panose="020B0604030504040204" pitchFamily="34" charset="0"/>
              <a:cs typeface="TT Fors"/>
              <a:sym typeface="TT For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ADC2AA-4DF1-B198-48A8-E22F268EE56E}"/>
              </a:ext>
            </a:extLst>
          </p:cNvPr>
          <p:cNvSpPr txBox="1"/>
          <p:nvPr/>
        </p:nvSpPr>
        <p:spPr>
          <a:xfrm>
            <a:off x="2595437" y="3161641"/>
            <a:ext cx="2309078" cy="210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T Norms Bold"/>
                <a:sym typeface="TT Norms Bold"/>
              </a:rPr>
              <a:t>Hotline</a:t>
            </a:r>
          </a:p>
        </p:txBody>
      </p:sp>
      <p:pic>
        <p:nvPicPr>
          <p:cNvPr id="18" name="Picture 1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6AF13B9-4B13-6524-D715-63003F9B0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15" y="3644126"/>
            <a:ext cx="634921" cy="6349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4F3236-2E99-10E3-1752-58FB2D31C6EB}"/>
              </a:ext>
            </a:extLst>
          </p:cNvPr>
          <p:cNvSpPr txBox="1"/>
          <p:nvPr/>
        </p:nvSpPr>
        <p:spPr>
          <a:xfrm>
            <a:off x="542573" y="2153721"/>
            <a:ext cx="3207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24/7 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FC6EA-8EA9-30E8-AC8E-FFE406BF3FAF}"/>
              </a:ext>
            </a:extLst>
          </p:cNvPr>
          <p:cNvSpPr txBox="1"/>
          <p:nvPr/>
        </p:nvSpPr>
        <p:spPr>
          <a:xfrm>
            <a:off x="5245510" y="2338387"/>
            <a:ext cx="6105832" cy="3661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help us assist you better, please provide:</a:t>
            </a:r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ame and Identification </a:t>
            </a:r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umber</a:t>
            </a:r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ertificate number</a:t>
            </a:r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Contact details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Description of your medical concern or diagnosis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Preferred location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Preferred gender and language of Specialist</a:t>
            </a: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Note: 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referral letter is </a:t>
            </a:r>
            <a:r>
              <a:rPr lang="en-US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mandatory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as long as the medical condition can be described.</a:t>
            </a:r>
            <a:endParaRPr lang="en-US" sz="2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FE879B-4AAF-B72E-3C86-DF8A0D26700F}"/>
              </a:ext>
            </a:extLst>
          </p:cNvPr>
          <p:cNvSpPr txBox="1">
            <a:spLocks/>
          </p:cNvSpPr>
          <p:nvPr/>
        </p:nvSpPr>
        <p:spPr>
          <a:xfrm>
            <a:off x="163126" y="2811543"/>
            <a:ext cx="12028874" cy="47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Important Notice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FBACC90-96BC-0989-C1A3-63783B4D959B}"/>
              </a:ext>
            </a:extLst>
          </p:cNvPr>
          <p:cNvSpPr txBox="1">
            <a:spLocks/>
          </p:cNvSpPr>
          <p:nvPr/>
        </p:nvSpPr>
        <p:spPr>
          <a:xfrm>
            <a:off x="-72054" y="186981"/>
            <a:ext cx="12028874" cy="47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3200" b="1">
                <a:solidFill>
                  <a:srgbClr val="FF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FAQ</a:t>
            </a:r>
          </a:p>
          <a:p>
            <a:pPr algn="r"/>
            <a:r>
              <a:rPr lang="en-US" sz="2800" b="1">
                <a:solidFill>
                  <a:srgbClr val="FF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Care Concierge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DC3DFB-D171-D7A1-9391-F38D85BC3113}"/>
              </a:ext>
            </a:extLst>
          </p:cNvPr>
          <p:cNvSpPr txBox="1"/>
          <p:nvPr/>
        </p:nvSpPr>
        <p:spPr>
          <a:xfrm>
            <a:off x="7815744" y="1380187"/>
            <a:ext cx="39729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Download FAQ</a:t>
            </a:r>
            <a:endParaRPr kumimoji="0" lang="en-US" sz="14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 descr="Download with solid fill">
            <a:extLst>
              <a:ext uri="{FF2B5EF4-FFF2-40B4-BE49-F238E27FC236}">
                <a16:creationId xmlns:a16="http://schemas.microsoft.com/office/drawing/2014/main" id="{E0D1DAC6-1B15-E67B-B59D-BF190295B7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614972" y="1158457"/>
            <a:ext cx="529507" cy="529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C12DCF-ADC1-D428-BA47-C0044B7BF285}"/>
              </a:ext>
            </a:extLst>
          </p:cNvPr>
          <p:cNvSpPr txBox="1"/>
          <p:nvPr/>
        </p:nvSpPr>
        <p:spPr>
          <a:xfrm>
            <a:off x="163126" y="3432968"/>
            <a:ext cx="11625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Hospital and specialist recommendations are intended as suggestion only.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The </a:t>
            </a:r>
            <a:r>
              <a:rPr lang="en-US" b="1"/>
              <a:t>final decision rests with you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64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41583B-17D8-0220-71EF-6FCCC9BB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D806E-3FF6-4FC0-BC88-3AB766E7EE61}" type="slidenum">
              <a:rPr lang="en-MY" smtClean="0"/>
              <a:pPr/>
              <a:t>7</a:t>
            </a:fld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87BC5F-C150-FB07-4732-8F1C5701FFDD}"/>
              </a:ext>
            </a:extLst>
          </p:cNvPr>
          <p:cNvSpPr txBox="1">
            <a:spLocks/>
          </p:cNvSpPr>
          <p:nvPr/>
        </p:nvSpPr>
        <p:spPr>
          <a:xfrm>
            <a:off x="163126" y="2811543"/>
            <a:ext cx="12028874" cy="476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Reference to the slide: </a:t>
            </a:r>
          </a:p>
          <a:p>
            <a:r>
              <a:rPr lang="en-US" sz="3200" err="1">
                <a:hlinkClick r:id="rId2"/>
              </a:rPr>
              <a:t>PRUPanel</a:t>
            </a:r>
            <a:r>
              <a:rPr lang="en-US" sz="3200">
                <a:hlinkClick r:id="rId2"/>
              </a:rPr>
              <a:t> Connect | Prudential Singapore</a:t>
            </a:r>
            <a:endParaRPr lang="en-US" sz="3200" b="1">
              <a:solidFill>
                <a:srgbClr val="FF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82AD6-9D3A-2A88-EB7F-9980EDB52FDB}"/>
              </a:ext>
            </a:extLst>
          </p:cNvPr>
          <p:cNvSpPr txBox="1"/>
          <p:nvPr/>
        </p:nvSpPr>
        <p:spPr>
          <a:xfrm>
            <a:off x="163126" y="3850208"/>
            <a:ext cx="11310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Unable to find the page specific for care concierge service from any Prudential or competitors' website. </a:t>
            </a:r>
          </a:p>
          <a:p>
            <a:r>
              <a:rPr lang="en-US"/>
              <a:t>The above website is general for Prudential Singapore PRUPanel Connect initiative. However, you may refer to the specific appointment scheduling section as reference.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08B4C-4FEA-E1E3-8A29-DB1CC713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665" y="4916446"/>
            <a:ext cx="5155070" cy="16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13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fead094-560e-463c-bb19-c3c75b05d1f6}" enabled="1" method="Standard" siteId="{7007305e-2664-4e6b-b9a4-c4d5ccfd15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 Ain Muzakir</dc:creator>
  <cp:revision>2</cp:revision>
  <dcterms:created xsi:type="dcterms:W3CDTF">2026-01-23T09:52:37Z</dcterms:created>
  <dcterms:modified xsi:type="dcterms:W3CDTF">2026-03-16T01:03:00Z</dcterms:modified>
</cp:coreProperties>
</file>