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3639" r:id="rId2"/>
    <p:sldId id="2147483640" r:id="rId3"/>
    <p:sldId id="2147483646" r:id="rId4"/>
    <p:sldId id="2147483641" r:id="rId5"/>
    <p:sldId id="2147483644" r:id="rId6"/>
    <p:sldId id="2147483645" r:id="rId7"/>
    <p:sldId id="214748363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43589-D894-4C02-B10E-87F8F06B2D60}" v="11" dt="2026-03-13T09:01:45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F558-9667-3A6B-1956-F7E30BCF9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20148-197C-C83E-C5F8-6A1D03932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D8F40-873A-038E-A72D-8135954E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6216C-3C73-7AB6-4486-7041921F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321C1-5664-0E88-2171-22FD268F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64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9362-4BCC-FEAD-7C16-7CF0DEE7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E37AA-926C-8B96-2EE0-F568102A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92088-C17C-5051-FD53-52BCE633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BA868-18F9-6BCC-9262-1121B0A9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2A8A3-C316-710E-D285-44BC0E8D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51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F24C5-D8D9-9607-233B-5F33B34D2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52D9E-AD5A-FCF4-1AC2-BAC397E3B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B85BF-0946-D53D-F68C-25C7D95F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1C873-1464-E366-453A-B615691C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61EBA-D89A-66A5-5396-CACED959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582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C65641E-9E18-971A-3AAB-7556237D02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l="12501" t="29888" r="21959"/>
          <a:stretch>
            <a:fillRect/>
          </a:stretch>
        </p:blipFill>
        <p:spPr bwMode="auto">
          <a:xfrm>
            <a:off x="0" y="786136"/>
            <a:ext cx="12192000" cy="356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8" y="4158864"/>
            <a:ext cx="10363200" cy="649540"/>
          </a:xfrm>
        </p:spPr>
        <p:txBody>
          <a:bodyPr anchor="b">
            <a:normAutofit/>
          </a:bodyPr>
          <a:lstStyle>
            <a:lvl1pPr algn="l">
              <a:defRPr sz="3200" b="1"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1677CE-3D1B-4C36-82A9-15269FE2715A}"/>
              </a:ext>
            </a:extLst>
          </p:cNvPr>
          <p:cNvGrpSpPr/>
          <p:nvPr/>
        </p:nvGrpSpPr>
        <p:grpSpPr>
          <a:xfrm>
            <a:off x="-15163" y="6399664"/>
            <a:ext cx="12207164" cy="45719"/>
            <a:chOff x="-11373" y="6310383"/>
            <a:chExt cx="9155373" cy="457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3448E4-28F5-44A4-960E-572F232CDA65}"/>
                </a:ext>
              </a:extLst>
            </p:cNvPr>
            <p:cNvSpPr/>
            <p:nvPr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5381BE-2B88-425B-BB2C-669BBE3AF518}"/>
                </a:ext>
              </a:extLst>
            </p:cNvPr>
            <p:cNvSpPr/>
            <p:nvPr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701C50-136F-406A-8231-A525D373E25A}"/>
                </a:ext>
              </a:extLst>
            </p:cNvPr>
            <p:cNvSpPr/>
            <p:nvPr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4" name="Picture 3" descr="A black and red logo&#10;&#10;Description automatically generated">
            <a:extLst>
              <a:ext uri="{FF2B5EF4-FFF2-40B4-BE49-F238E27FC236}">
                <a16:creationId xmlns:a16="http://schemas.microsoft.com/office/drawing/2014/main" id="{B540A45B-5A89-954E-88A7-F4139217A4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8" y="969696"/>
            <a:ext cx="2603492" cy="7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5FD0-2154-460E-B868-58BAF9D83CB6}"/>
              </a:ext>
            </a:extLst>
          </p:cNvPr>
          <p:cNvSpPr txBox="1">
            <a:spLocks/>
          </p:cNvSpPr>
          <p:nvPr/>
        </p:nvSpPr>
        <p:spPr>
          <a:xfrm>
            <a:off x="11491434" y="6527154"/>
            <a:ext cx="150682" cy="1108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13EA55-DB1C-42A5-9752-192DCFEB7726}"/>
              </a:ext>
            </a:extLst>
          </p:cNvPr>
          <p:cNvSpPr txBox="1">
            <a:spLocks/>
          </p:cNvSpPr>
          <p:nvPr/>
        </p:nvSpPr>
        <p:spPr>
          <a:xfrm>
            <a:off x="10408346" y="6535362"/>
            <a:ext cx="615553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Confidential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FF1975-019A-40A3-BB50-A5380D4EB0F7}"/>
              </a:ext>
            </a:extLst>
          </p:cNvPr>
          <p:cNvGrpSpPr/>
          <p:nvPr/>
        </p:nvGrpSpPr>
        <p:grpSpPr>
          <a:xfrm>
            <a:off x="-15163" y="6399664"/>
            <a:ext cx="12207164" cy="45719"/>
            <a:chOff x="-11373" y="6310383"/>
            <a:chExt cx="9155373" cy="457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69E3E2-6808-4167-8B00-309689F7E164}"/>
                </a:ext>
              </a:extLst>
            </p:cNvPr>
            <p:cNvSpPr/>
            <p:nvPr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09FCBA-CA3B-416E-B51B-2AD6AD94C111}"/>
                </a:ext>
              </a:extLst>
            </p:cNvPr>
            <p:cNvSpPr/>
            <p:nvPr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93953-D4DD-4678-8B41-AB699FDCEF0B}"/>
                </a:ext>
              </a:extLst>
            </p:cNvPr>
            <p:cNvSpPr/>
            <p:nvPr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357DB754-9071-090C-AF27-745DAA20F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2362" y="448102"/>
            <a:ext cx="1395507" cy="3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4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5FD0-2154-460E-B868-58BAF9D83CB6}"/>
              </a:ext>
            </a:extLst>
          </p:cNvPr>
          <p:cNvSpPr txBox="1">
            <a:spLocks/>
          </p:cNvSpPr>
          <p:nvPr/>
        </p:nvSpPr>
        <p:spPr>
          <a:xfrm>
            <a:off x="11480801" y="6531062"/>
            <a:ext cx="176330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13EA55-DB1C-42A5-9752-192DCFEB7726}"/>
              </a:ext>
            </a:extLst>
          </p:cNvPr>
          <p:cNvSpPr txBox="1">
            <a:spLocks/>
          </p:cNvSpPr>
          <p:nvPr/>
        </p:nvSpPr>
        <p:spPr>
          <a:xfrm>
            <a:off x="10408346" y="6535362"/>
            <a:ext cx="615553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Confidential</a:t>
            </a:r>
          </a:p>
        </p:txBody>
      </p:sp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357DB754-9071-090C-AF27-745DAA20F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2362" y="448102"/>
            <a:ext cx="1395507" cy="394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6E0924-2219-3D90-1D33-B51A7E5D7337}"/>
              </a:ext>
            </a:extLst>
          </p:cNvPr>
          <p:cNvSpPr txBox="1"/>
          <p:nvPr userDrawn="1"/>
        </p:nvSpPr>
        <p:spPr>
          <a:xfrm>
            <a:off x="100034" y="119586"/>
            <a:ext cx="6493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Pru</a:t>
            </a:r>
            <a:r>
              <a:rPr lang="en-GB" sz="1100" b="1">
                <a:solidFill>
                  <a:srgbClr val="009C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BSN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err="1">
                <a:latin typeface="Verdana" panose="020B0604030504040204" pitchFamily="34" charset="0"/>
                <a:ea typeface="Verdana" panose="020B0604030504040204" pitchFamily="34" charset="0"/>
              </a:rPr>
              <a:t>Kritikal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Care360</a:t>
            </a:r>
          </a:p>
        </p:txBody>
      </p:sp>
    </p:spTree>
    <p:extLst>
      <p:ext uri="{BB962C8B-B14F-4D97-AF65-F5344CB8AC3E}">
        <p14:creationId xmlns:p14="http://schemas.microsoft.com/office/powerpoint/2010/main" val="39968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5FD0-2154-460E-B868-58BAF9D83CB6}"/>
              </a:ext>
            </a:extLst>
          </p:cNvPr>
          <p:cNvSpPr txBox="1">
            <a:spLocks/>
          </p:cNvSpPr>
          <p:nvPr/>
        </p:nvSpPr>
        <p:spPr>
          <a:xfrm>
            <a:off x="11480801" y="6531062"/>
            <a:ext cx="176330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13EA55-DB1C-42A5-9752-192DCFEB7726}"/>
              </a:ext>
            </a:extLst>
          </p:cNvPr>
          <p:cNvSpPr txBox="1">
            <a:spLocks/>
          </p:cNvSpPr>
          <p:nvPr/>
        </p:nvSpPr>
        <p:spPr>
          <a:xfrm>
            <a:off x="10408346" y="6535362"/>
            <a:ext cx="615553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Confidential</a:t>
            </a:r>
          </a:p>
        </p:txBody>
      </p:sp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357DB754-9071-090C-AF27-745DAA20F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2362" y="448102"/>
            <a:ext cx="1395507" cy="3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42E1F-28A6-E257-54A0-FA5C88383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337" r="10578"/>
          <a:stretch/>
        </p:blipFill>
        <p:spPr>
          <a:xfrm>
            <a:off x="0" y="3081103"/>
            <a:ext cx="12192000" cy="377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9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D6667F-0EBD-42D2-8736-7C48C4708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667" y="630026"/>
            <a:ext cx="9862180" cy="47639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D21B00-0E87-4AAA-B76E-B836CC4E5C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680" y="422615"/>
            <a:ext cx="9862168" cy="15650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55DE21E-0561-42DA-A2AB-CE62CF1A1D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8667" y="1287845"/>
            <a:ext cx="10890251" cy="49748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5FD0-2154-460E-B868-58BAF9D83CB6}"/>
              </a:ext>
            </a:extLst>
          </p:cNvPr>
          <p:cNvSpPr txBox="1">
            <a:spLocks/>
          </p:cNvSpPr>
          <p:nvPr/>
        </p:nvSpPr>
        <p:spPr>
          <a:xfrm>
            <a:off x="11401241" y="6535557"/>
            <a:ext cx="176330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13EA55-DB1C-42A5-9752-192DCFEB7726}"/>
              </a:ext>
            </a:extLst>
          </p:cNvPr>
          <p:cNvSpPr txBox="1">
            <a:spLocks/>
          </p:cNvSpPr>
          <p:nvPr/>
        </p:nvSpPr>
        <p:spPr>
          <a:xfrm>
            <a:off x="10408346" y="6535362"/>
            <a:ext cx="615553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FF1975-019A-40A3-BB50-A5380D4EB0F7}"/>
              </a:ext>
            </a:extLst>
          </p:cNvPr>
          <p:cNvGrpSpPr/>
          <p:nvPr/>
        </p:nvGrpSpPr>
        <p:grpSpPr>
          <a:xfrm>
            <a:off x="-15163" y="6399664"/>
            <a:ext cx="12207164" cy="45719"/>
            <a:chOff x="-11373" y="6310383"/>
            <a:chExt cx="9155373" cy="457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69E3E2-6808-4167-8B00-309689F7E164}"/>
                </a:ext>
              </a:extLst>
            </p:cNvPr>
            <p:cNvSpPr/>
            <p:nvPr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09FCBA-CA3B-416E-B51B-2AD6AD94C111}"/>
                </a:ext>
              </a:extLst>
            </p:cNvPr>
            <p:cNvSpPr/>
            <p:nvPr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93953-D4DD-4678-8B41-AB699FDCEF0B}"/>
                </a:ext>
              </a:extLst>
            </p:cNvPr>
            <p:cNvSpPr/>
            <p:nvPr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</a:endParaRPr>
            </a:p>
          </p:txBody>
        </p:sp>
      </p:grpSp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4119A1F0-FD44-52BC-A8B3-62DA38741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2362" y="448102"/>
            <a:ext cx="1395507" cy="3946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D5F75F-D957-0E53-FF94-EE65594CF88F}"/>
              </a:ext>
            </a:extLst>
          </p:cNvPr>
          <p:cNvSpPr txBox="1"/>
          <p:nvPr userDrawn="1"/>
        </p:nvSpPr>
        <p:spPr>
          <a:xfrm>
            <a:off x="92600" y="92518"/>
            <a:ext cx="6493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Pru</a:t>
            </a:r>
            <a:r>
              <a:rPr lang="en-GB" sz="1100" b="1">
                <a:solidFill>
                  <a:srgbClr val="009C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BSN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err="1">
                <a:latin typeface="Verdana" panose="020B0604030504040204" pitchFamily="34" charset="0"/>
                <a:ea typeface="Verdana" panose="020B0604030504040204" pitchFamily="34" charset="0"/>
              </a:rPr>
              <a:t>Kritikal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Care360</a:t>
            </a:r>
          </a:p>
        </p:txBody>
      </p:sp>
    </p:spTree>
    <p:extLst>
      <p:ext uri="{BB962C8B-B14F-4D97-AF65-F5344CB8AC3E}">
        <p14:creationId xmlns:p14="http://schemas.microsoft.com/office/powerpoint/2010/main" val="283704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4E63B4-06F9-4963-B66C-E1A8C018E92E}"/>
              </a:ext>
            </a:extLst>
          </p:cNvPr>
          <p:cNvSpPr txBox="1"/>
          <p:nvPr/>
        </p:nvSpPr>
        <p:spPr>
          <a:xfrm>
            <a:off x="11410862" y="6535555"/>
            <a:ext cx="166712" cy="11253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r" defTabSz="457190" rtl="0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D22F75-053D-4C4B-997E-632BBD52B42F}" type="slidenum">
              <a:rPr sz="1100"/>
              <a:t>‹#›</a:t>
            </a:fld>
            <a:endParaRPr lang="en-US" sz="1100" b="0" i="0" u="none" strike="noStrike" kern="1200" cap="none" spc="0" baseline="0">
              <a:solidFill>
                <a:srgbClr val="68737A"/>
              </a:solidFill>
              <a:uFillTx/>
              <a:latin typeface="Verdana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8DE914-A4D2-4E9B-85E7-9ED0AE81948B}"/>
              </a:ext>
            </a:extLst>
          </p:cNvPr>
          <p:cNvSpPr txBox="1"/>
          <p:nvPr/>
        </p:nvSpPr>
        <p:spPr>
          <a:xfrm>
            <a:off x="10408350" y="6535363"/>
            <a:ext cx="615555" cy="10259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457190" rtl="0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rPr>
              <a:t>Confidential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0EA074E6-AEF4-4BD0-BAE5-67FAFAF7E943}"/>
              </a:ext>
            </a:extLst>
          </p:cNvPr>
          <p:cNvGrpSpPr/>
          <p:nvPr/>
        </p:nvGrpSpPr>
        <p:grpSpPr>
          <a:xfrm>
            <a:off x="-15160" y="6399666"/>
            <a:ext cx="12207155" cy="45720"/>
            <a:chOff x="-15160" y="6399666"/>
            <a:chExt cx="12207155" cy="45720"/>
          </a:xfrm>
        </p:grpSpPr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5CC09298-F14F-4AAE-8EDA-5E4B887D7775}"/>
                </a:ext>
              </a:extLst>
            </p:cNvPr>
            <p:cNvSpPr/>
            <p:nvPr/>
          </p:nvSpPr>
          <p:spPr>
            <a:xfrm>
              <a:off x="-15160" y="6399666"/>
              <a:ext cx="11495964" cy="45720"/>
            </a:xfrm>
            <a:prstGeom prst="rect">
              <a:avLst/>
            </a:prstGeom>
            <a:solidFill>
              <a:srgbClr val="EA221C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BD5183B5-8DD7-4460-8A9C-1DA52B6BD816}"/>
                </a:ext>
              </a:extLst>
            </p:cNvPr>
            <p:cNvSpPr/>
            <p:nvPr/>
          </p:nvSpPr>
          <p:spPr>
            <a:xfrm>
              <a:off x="10159998" y="6399666"/>
              <a:ext cx="2031997" cy="45720"/>
            </a:xfrm>
            <a:prstGeom prst="rect">
              <a:avLst/>
            </a:prstGeom>
            <a:solidFill>
              <a:srgbClr val="6D6F7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C237BB17-0A91-4CC6-BA3A-6D8BB87CD913}"/>
                </a:ext>
              </a:extLst>
            </p:cNvPr>
            <p:cNvSpPr/>
            <p:nvPr/>
          </p:nvSpPr>
          <p:spPr>
            <a:xfrm>
              <a:off x="8128001" y="6399666"/>
              <a:ext cx="2031997" cy="45720"/>
            </a:xfrm>
            <a:prstGeom prst="rect">
              <a:avLst/>
            </a:prstGeom>
            <a:solidFill>
              <a:srgbClr val="0099A8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64C29482-4402-4065-9264-D51552B3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69" t="26761" r="6714" b="28119"/>
          <a:stretch>
            <a:fillRect/>
          </a:stretch>
        </p:blipFill>
        <p:spPr>
          <a:xfrm>
            <a:off x="10420575" y="531147"/>
            <a:ext cx="1534738" cy="605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890EE7-EF50-D7BA-40D1-AC47B38F82FF}"/>
              </a:ext>
            </a:extLst>
          </p:cNvPr>
          <p:cNvSpPr txBox="1"/>
          <p:nvPr userDrawn="1"/>
        </p:nvSpPr>
        <p:spPr>
          <a:xfrm>
            <a:off x="92600" y="92518"/>
            <a:ext cx="6493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Pru</a:t>
            </a:r>
            <a:r>
              <a:rPr lang="en-GB" sz="1100" b="1">
                <a:solidFill>
                  <a:srgbClr val="009C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BSN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err="1">
                <a:latin typeface="Verdana" panose="020B0604030504040204" pitchFamily="34" charset="0"/>
                <a:ea typeface="Verdana" panose="020B0604030504040204" pitchFamily="34" charset="0"/>
              </a:rPr>
              <a:t>Kritikal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Care360</a:t>
            </a:r>
          </a:p>
        </p:txBody>
      </p:sp>
    </p:spTree>
    <p:extLst>
      <p:ext uri="{BB962C8B-B14F-4D97-AF65-F5344CB8AC3E}">
        <p14:creationId xmlns:p14="http://schemas.microsoft.com/office/powerpoint/2010/main" val="1424231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5A2D-FA68-4EC0-B328-2A54934030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666" y="630021"/>
            <a:ext cx="9862178" cy="476402"/>
          </a:xfrm>
        </p:spPr>
        <p:txBody>
          <a:bodyPr/>
          <a:lstStyle>
            <a:lvl1pPr>
              <a:defRPr lang="en-US" sz="28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DAD6EBB-B066-4709-8C04-5918BCD29C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675" y="422617"/>
            <a:ext cx="9862169" cy="15650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buNone/>
              <a:defRPr>
                <a:solidFill>
                  <a:srgbClr val="17406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A431D-A50B-45C4-830B-67C4A5FF263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38666" y="1287840"/>
            <a:ext cx="10890247" cy="497484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4E63B4-06F9-4963-B66C-E1A8C018E92E}"/>
              </a:ext>
            </a:extLst>
          </p:cNvPr>
          <p:cNvSpPr txBox="1"/>
          <p:nvPr/>
        </p:nvSpPr>
        <p:spPr>
          <a:xfrm>
            <a:off x="11426892" y="6535555"/>
            <a:ext cx="150682" cy="110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r" defTabSz="457190" rtl="0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D22F75-053D-4C4B-997E-632BBD52B42F}" type="slidenum">
              <a:rPr sz="1000">
                <a:latin typeface="+mj-lt"/>
                <a:ea typeface="Verdana" panose="020B0604030504040204" pitchFamily="34" charset="0"/>
              </a:rPr>
              <a:t>‹#›</a:t>
            </a:fld>
            <a:endParaRPr lang="en-US" sz="1000" b="0" i="0" u="none" strike="noStrike" kern="1200" cap="none" spc="0" baseline="0">
              <a:solidFill>
                <a:srgbClr val="68737A"/>
              </a:solidFill>
              <a:uFillTx/>
              <a:latin typeface="+mj-lt"/>
              <a:ea typeface="Verdana" panose="020B060403050404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8DE914-A4D2-4E9B-85E7-9ED0AE81948B}"/>
              </a:ext>
            </a:extLst>
          </p:cNvPr>
          <p:cNvSpPr txBox="1"/>
          <p:nvPr/>
        </p:nvSpPr>
        <p:spPr>
          <a:xfrm>
            <a:off x="10408350" y="6535363"/>
            <a:ext cx="615555" cy="10259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457190" rtl="0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rPr>
              <a:t>Confidential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0EA074E6-AEF4-4BD0-BAE5-67FAFAF7E943}"/>
              </a:ext>
            </a:extLst>
          </p:cNvPr>
          <p:cNvGrpSpPr/>
          <p:nvPr/>
        </p:nvGrpSpPr>
        <p:grpSpPr>
          <a:xfrm>
            <a:off x="-15160" y="6399666"/>
            <a:ext cx="12207155" cy="45720"/>
            <a:chOff x="-15160" y="6399666"/>
            <a:chExt cx="12207155" cy="45720"/>
          </a:xfrm>
        </p:grpSpPr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5CC09298-F14F-4AAE-8EDA-5E4B887D7775}"/>
                </a:ext>
              </a:extLst>
            </p:cNvPr>
            <p:cNvSpPr/>
            <p:nvPr/>
          </p:nvSpPr>
          <p:spPr>
            <a:xfrm>
              <a:off x="-15160" y="6399666"/>
              <a:ext cx="11495964" cy="45720"/>
            </a:xfrm>
            <a:prstGeom prst="rect">
              <a:avLst/>
            </a:prstGeom>
            <a:solidFill>
              <a:srgbClr val="EA221C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BD5183B5-8DD7-4460-8A9C-1DA52B6BD816}"/>
                </a:ext>
              </a:extLst>
            </p:cNvPr>
            <p:cNvSpPr/>
            <p:nvPr/>
          </p:nvSpPr>
          <p:spPr>
            <a:xfrm>
              <a:off x="10159998" y="6399666"/>
              <a:ext cx="2031997" cy="45720"/>
            </a:xfrm>
            <a:prstGeom prst="rect">
              <a:avLst/>
            </a:prstGeom>
            <a:solidFill>
              <a:srgbClr val="6D6F7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C237BB17-0A91-4CC6-BA3A-6D8BB87CD913}"/>
                </a:ext>
              </a:extLst>
            </p:cNvPr>
            <p:cNvSpPr/>
            <p:nvPr/>
          </p:nvSpPr>
          <p:spPr>
            <a:xfrm>
              <a:off x="8128001" y="6399666"/>
              <a:ext cx="2031997" cy="45720"/>
            </a:xfrm>
            <a:prstGeom prst="rect">
              <a:avLst/>
            </a:prstGeom>
            <a:solidFill>
              <a:srgbClr val="0099A8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64C29482-4402-4065-9264-D51552B3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69" t="26761" r="6714" b="28119"/>
          <a:stretch>
            <a:fillRect/>
          </a:stretch>
        </p:blipFill>
        <p:spPr>
          <a:xfrm>
            <a:off x="10420575" y="531147"/>
            <a:ext cx="1534738" cy="60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31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36B3-966C-FA04-B679-E5B7E390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885CE-C2B4-7226-3048-935BD17A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5BF5C-A0B6-E73F-7953-D16B0874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64FDA-6A32-1FE0-A433-1B2C8BF8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2074A-E83F-56CC-8749-5A79AD8F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151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D6667F-0EBD-42D2-8736-7C48C4708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667" y="630026"/>
            <a:ext cx="9862180" cy="47639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D21B00-0E87-4AAA-B76E-B836CC4E5C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680" y="422615"/>
            <a:ext cx="9862168" cy="15650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55DE21E-0561-42DA-A2AB-CE62CF1A1D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8667" y="1287845"/>
            <a:ext cx="10890251" cy="49748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5FD0-2154-460E-B868-58BAF9D83CB6}"/>
              </a:ext>
            </a:extLst>
          </p:cNvPr>
          <p:cNvSpPr txBox="1">
            <a:spLocks/>
          </p:cNvSpPr>
          <p:nvPr/>
        </p:nvSpPr>
        <p:spPr>
          <a:xfrm>
            <a:off x="11401241" y="6535557"/>
            <a:ext cx="176330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13EA55-DB1C-42A5-9752-192DCFEB7726}"/>
              </a:ext>
            </a:extLst>
          </p:cNvPr>
          <p:cNvSpPr txBox="1">
            <a:spLocks/>
          </p:cNvSpPr>
          <p:nvPr/>
        </p:nvSpPr>
        <p:spPr>
          <a:xfrm>
            <a:off x="10408346" y="6535362"/>
            <a:ext cx="615553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4F360CA-04B3-4332-BC8E-2A65D2A71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20575" y="531152"/>
            <a:ext cx="15460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0FF1975-019A-40A3-BB50-A5380D4EB0F7}"/>
              </a:ext>
            </a:extLst>
          </p:cNvPr>
          <p:cNvGrpSpPr/>
          <p:nvPr/>
        </p:nvGrpSpPr>
        <p:grpSpPr>
          <a:xfrm>
            <a:off x="-15163" y="6399664"/>
            <a:ext cx="12207164" cy="45719"/>
            <a:chOff x="-11373" y="6310383"/>
            <a:chExt cx="9155373" cy="457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69E3E2-6808-4167-8B00-309689F7E164}"/>
                </a:ext>
              </a:extLst>
            </p:cNvPr>
            <p:cNvSpPr/>
            <p:nvPr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09FCBA-CA3B-416E-B51B-2AD6AD94C111}"/>
                </a:ext>
              </a:extLst>
            </p:cNvPr>
            <p:cNvSpPr/>
            <p:nvPr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93953-D4DD-4678-8B41-AB699FDCEF0B}"/>
                </a:ext>
              </a:extLst>
            </p:cNvPr>
            <p:cNvSpPr/>
            <p:nvPr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0E09DB-8623-41A4-7DE2-730F78E81A41}"/>
              </a:ext>
            </a:extLst>
          </p:cNvPr>
          <p:cNvSpPr txBox="1"/>
          <p:nvPr userDrawn="1"/>
        </p:nvSpPr>
        <p:spPr>
          <a:xfrm>
            <a:off x="92600" y="92518"/>
            <a:ext cx="6493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Pru</a:t>
            </a:r>
            <a:r>
              <a:rPr lang="en-GB" sz="1100" b="1">
                <a:solidFill>
                  <a:srgbClr val="009C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BSN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err="1">
                <a:latin typeface="Verdana" panose="020B0604030504040204" pitchFamily="34" charset="0"/>
                <a:ea typeface="Verdana" panose="020B0604030504040204" pitchFamily="34" charset="0"/>
              </a:rPr>
              <a:t>Kritikal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Care360</a:t>
            </a:r>
          </a:p>
        </p:txBody>
      </p:sp>
    </p:spTree>
    <p:extLst>
      <p:ext uri="{BB962C8B-B14F-4D97-AF65-F5344CB8AC3E}">
        <p14:creationId xmlns:p14="http://schemas.microsoft.com/office/powerpoint/2010/main" val="112994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14400" y="351494"/>
            <a:ext cx="9600035" cy="194449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DBA31E-2D54-5F44-B830-E952E585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15372"/>
            <a:ext cx="9600035" cy="39554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3733"/>
              </a:lnSpc>
              <a:defRPr sz="3200" b="0" baseline="0">
                <a:solidFill>
                  <a:srgbClr val="68737A"/>
                </a:solidFill>
              </a:defRPr>
            </a:lvl1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17945" y="6565671"/>
            <a:ext cx="206788" cy="14106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ts val="10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0556770" y="6565671"/>
            <a:ext cx="708527" cy="14106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55062" y="431589"/>
            <a:ext cx="1368775" cy="5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 userDrawn="1"/>
        </p:nvGrpSpPr>
        <p:grpSpPr>
          <a:xfrm>
            <a:off x="-15163" y="6434726"/>
            <a:ext cx="12207164" cy="60959"/>
            <a:chOff x="-11373" y="6310383"/>
            <a:chExt cx="9155373" cy="45719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lt1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0">
                <a:solidFill>
                  <a:schemeClr val="lt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82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582400" cy="914400"/>
          </a:xfrm>
        </p:spPr>
        <p:txBody>
          <a:bodyPr/>
          <a:lstStyle>
            <a:lvl1pPr algn="l">
              <a:defRPr sz="4000" b="1" spc="-150" baseline="0">
                <a:solidFill>
                  <a:srgbClr val="EA22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11582400" cy="5181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35" y="63985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For internal use only. Strictly confidential.</a:t>
            </a:r>
            <a:endParaRPr lang="en-US" sz="900" b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170135" y="6566844"/>
            <a:ext cx="2844800" cy="29115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7D1FB8-F4B5-4BE4-ADFA-1912B8F2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5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14400" y="615372"/>
            <a:ext cx="9595200" cy="5662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733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14400" y="351494"/>
            <a:ext cx="9600035" cy="194449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ABD-F129-5E41-8007-F497563626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1397000"/>
            <a:ext cx="504671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B34382-9CC4-C147-B0F8-E7681434C0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0083" y="1397000"/>
            <a:ext cx="504671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417945" y="6565671"/>
            <a:ext cx="206788" cy="14106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ts val="10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10556770" y="6565671"/>
            <a:ext cx="708527" cy="14106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26761" r="6714" b="28119"/>
          <a:stretch/>
        </p:blipFill>
        <p:spPr bwMode="auto">
          <a:xfrm>
            <a:off x="10655062" y="431589"/>
            <a:ext cx="1368775" cy="5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 userDrawn="1"/>
        </p:nvGrpSpPr>
        <p:grpSpPr>
          <a:xfrm>
            <a:off x="-15163" y="6434726"/>
            <a:ext cx="12207164" cy="60959"/>
            <a:chOff x="-11373" y="6310383"/>
            <a:chExt cx="9155373" cy="45719"/>
          </a:xfrm>
        </p:grpSpPr>
        <p:sp>
          <p:nvSpPr>
            <p:cNvPr id="21" name="Rectangle 20"/>
            <p:cNvSpPr/>
            <p:nvPr userDrawn="1"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lt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0">
                <a:solidFill>
                  <a:schemeClr val="lt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92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CDDB-AF0C-1C8D-FE6F-B4C0084F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E930-79A4-E764-BB06-0F88CFE3D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4268E-7316-6AA4-E4D8-1F77BF01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EF658-E698-1C8E-3C66-8327BCC3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46D11-6477-FA63-6350-F3E1FF45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375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5FC5-19C0-3B98-D3A3-18BCF679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D4F3D-D3AF-0A50-4DBC-385BD22B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151D7-8251-D4E0-8AB9-A28F6F2C3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F420B-FAD1-1F13-CAD5-AB7D545E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A72F1-EB55-437D-C55C-785E33C84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11180-C272-907C-AFB0-0AEC54C2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031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1845-8636-3ED7-A1B5-3F1F382C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617FE-61B5-BE72-13D6-DEDBB894A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4EC51-1AF0-5B71-5438-3783ADC79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B69D0-5568-5ED5-4EA5-5696A1F1B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B489D-D6A9-CDAE-B033-9458BE2B9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819F0-8BEA-6F86-EA1C-D660876E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3A344-AD6A-A829-B66B-E50D8602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F546B-B5FF-274F-C7AB-1C69AA4E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657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168F-6C09-7211-B3D0-4BF16870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631C8-95BB-7D30-6E55-57DAC2E7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BCD6C-67DD-D4AE-6D95-B908A9A9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D6124-C809-9701-2812-468BDC2B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640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20F2B-5BD1-9B8B-D565-C9E2C57D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1FC4D-FCBB-FAF9-2403-E124565D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93F71-D26A-6D63-9897-4F5BDB11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133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819B-FC9B-E073-A455-6D34953A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94111-93DE-5035-184B-3450E5622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84EE6-2A35-8E32-8372-D60F315AF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AB334-E9C1-6020-7427-3F6B3A63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1A501-D636-0041-B0E9-E4C2215F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978A5-6DE0-0109-D58C-FF96C3D3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185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3FE2-1A2C-A049-A90D-F93ED146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4F986-0F44-13C9-CAD3-0B95AB124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FD952-F595-F6E2-2559-54855A565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B536A-0F08-F37D-9697-698023CE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31C9A-63C3-42AA-BFD9-954E12F9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41EA7-FEAF-C790-0588-E19463E6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564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2F91D-271E-D5AC-F973-A59D6CBB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C1C28-F949-49FB-671C-8E2CE473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CE1B8-1B0E-5DFC-2ED1-A5D491310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2DCD4-680B-6329-B166-B9AA8CC7D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13B91-0C8C-E782-5D10-17FB4EB20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851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prudential.com.sg/prupanel-connec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F0472-CD0C-5CC9-C402-5AE9109AF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896C6D-9014-A166-CC58-54CAF500318F}"/>
              </a:ext>
            </a:extLst>
          </p:cNvPr>
          <p:cNvSpPr txBox="1">
            <a:spLocks/>
          </p:cNvSpPr>
          <p:nvPr/>
        </p:nvSpPr>
        <p:spPr>
          <a:xfrm>
            <a:off x="0" y="443988"/>
            <a:ext cx="4960883" cy="1290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Care Concierge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(marketing name TBC)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38D6F7-0BC6-6556-2DFC-FC3248A0DF9D}"/>
              </a:ext>
            </a:extLst>
          </p:cNvPr>
          <p:cNvGrpSpPr/>
          <p:nvPr/>
        </p:nvGrpSpPr>
        <p:grpSpPr>
          <a:xfrm>
            <a:off x="9152679" y="1860261"/>
            <a:ext cx="3066236" cy="3232274"/>
            <a:chOff x="8138144" y="119089"/>
            <a:chExt cx="4507216" cy="49337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10D2D1-5D3A-384D-F84C-BD6D60392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7228" y="1218707"/>
              <a:ext cx="2855088" cy="3474030"/>
            </a:xfrm>
            <a:prstGeom prst="rect">
              <a:avLst/>
            </a:prstGeom>
          </p:spPr>
        </p:pic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16F2B5AA-E32C-D08F-1FF4-E2D448F8AC45}"/>
                </a:ext>
              </a:extLst>
            </p:cNvPr>
            <p:cNvSpPr/>
            <p:nvPr/>
          </p:nvSpPr>
          <p:spPr>
            <a:xfrm>
              <a:off x="8138144" y="119089"/>
              <a:ext cx="4507216" cy="4933737"/>
            </a:xfrm>
            <a:custGeom>
              <a:avLst/>
              <a:gdLst/>
              <a:ahLst/>
              <a:cxnLst/>
              <a:rect l="l" t="t" r="r" b="b"/>
              <a:pathLst>
                <a:path w="8838275" h="12705403">
                  <a:moveTo>
                    <a:pt x="0" y="0"/>
                  </a:moveTo>
                  <a:lnTo>
                    <a:pt x="8838275" y="0"/>
                  </a:lnTo>
                  <a:lnTo>
                    <a:pt x="8838275" y="12705403"/>
                  </a:lnTo>
                  <a:lnTo>
                    <a:pt x="0" y="12705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091" b="-1712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9899BE4A-C7A4-1AEB-D346-1D186A16674B}"/>
                </a:ext>
              </a:extLst>
            </p:cNvPr>
            <p:cNvSpPr txBox="1"/>
            <p:nvPr/>
          </p:nvSpPr>
          <p:spPr>
            <a:xfrm>
              <a:off x="8471195" y="2694972"/>
              <a:ext cx="49831" cy="168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Norms Bold"/>
                <a:sym typeface="TT Norms Bold"/>
              </a:endParaRPr>
            </a:p>
          </p:txBody>
        </p:sp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77D14A6B-6B8D-ED3E-059D-4C3DAA34FEA9}"/>
                </a:ext>
              </a:extLst>
            </p:cNvPr>
            <p:cNvSpPr/>
            <p:nvPr/>
          </p:nvSpPr>
          <p:spPr>
            <a:xfrm>
              <a:off x="9142170" y="564672"/>
              <a:ext cx="2499165" cy="732726"/>
            </a:xfrm>
            <a:custGeom>
              <a:avLst/>
              <a:gdLst/>
              <a:ahLst/>
              <a:cxnLst/>
              <a:rect l="l" t="t" r="r" b="b"/>
              <a:pathLst>
                <a:path w="4554720" h="2748134">
                  <a:moveTo>
                    <a:pt x="0" y="0"/>
                  </a:moveTo>
                  <a:lnTo>
                    <a:pt x="4554720" y="0"/>
                  </a:lnTo>
                  <a:lnTo>
                    <a:pt x="4554720" y="2748135"/>
                  </a:lnTo>
                  <a:lnTo>
                    <a:pt x="0" y="2748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CABEA2-A95F-8776-7663-3834A05B11C7}"/>
              </a:ext>
            </a:extLst>
          </p:cNvPr>
          <p:cNvSpPr txBox="1"/>
          <p:nvPr/>
        </p:nvSpPr>
        <p:spPr>
          <a:xfrm>
            <a:off x="4087635" y="5092535"/>
            <a:ext cx="8131280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Perkhidmatan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percuma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yang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membantu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anda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mendapatkan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temujanji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pakar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perubatan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di hospital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PRUPanel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Plus,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berdasarkan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keperluan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perubatan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anda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Ejen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Care Concierge kami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akan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membimbing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anda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dengan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mencadangkan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hospital dan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doktor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pakar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yang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sesuai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serta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membantu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menetapkan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temujanji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—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supaya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anda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boleh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memberi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tumpuan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kepada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rawatan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anda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tanpa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gangguan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FEACD-FAB7-B48A-504C-E83FEF919A22}"/>
              </a:ext>
            </a:extLst>
          </p:cNvPr>
          <p:cNvSpPr txBox="1"/>
          <p:nvPr/>
        </p:nvSpPr>
        <p:spPr>
          <a:xfrm>
            <a:off x="6258302" y="2940899"/>
            <a:ext cx="4618321" cy="21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Norms Bold"/>
                <a:sym typeface="TT Norms Bold"/>
              </a:rPr>
              <a:t>Penjadualan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Norms Bold"/>
                <a:sym typeface="TT Norms Bold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Norms Bold"/>
                <a:sym typeface="TT Norms Bold"/>
              </a:rPr>
              <a:t>Temujanji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T Norms Bold"/>
              <a:sym typeface="TT Norms Bold"/>
            </a:endParaRPr>
          </a:p>
        </p:txBody>
      </p:sp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D2A700AA-3901-7FF0-0DED-A33DED688E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8496" y="2825783"/>
            <a:ext cx="468321" cy="4683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C6DB2B-691B-86D8-E7AF-E60981A56A2E}"/>
              </a:ext>
            </a:extLst>
          </p:cNvPr>
          <p:cNvSpPr txBox="1"/>
          <p:nvPr/>
        </p:nvSpPr>
        <p:spPr>
          <a:xfrm>
            <a:off x="-645730" y="5365318"/>
            <a:ext cx="39729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Muat Turun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Brosur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Download with solid fill">
            <a:extLst>
              <a:ext uri="{FF2B5EF4-FFF2-40B4-BE49-F238E27FC236}">
                <a16:creationId xmlns:a16="http://schemas.microsoft.com/office/drawing/2014/main" id="{9E6CA3A4-9CDF-B35C-1860-FBF66DBDCC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25" y="5143588"/>
            <a:ext cx="529507" cy="5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9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5C285-C024-DDDA-A8A5-1A1E78329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3BBD8-4DE4-712B-AE12-E4497CCB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D806E-3FF6-4FC0-BC88-3AB766E7EE61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5FC2BD-6609-0633-37C0-27F72A4F12DD}"/>
              </a:ext>
            </a:extLst>
          </p:cNvPr>
          <p:cNvSpPr txBox="1">
            <a:spLocks/>
          </p:cNvSpPr>
          <p:nvPr/>
        </p:nvSpPr>
        <p:spPr>
          <a:xfrm>
            <a:off x="163125" y="348950"/>
            <a:ext cx="11547093" cy="4763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Siapa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layak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untuk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menerima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 service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Care Concierge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5AC5F-3118-66B8-A896-24F0C6DD7FA8}"/>
              </a:ext>
            </a:extLst>
          </p:cNvPr>
          <p:cNvSpPr txBox="1"/>
          <p:nvPr/>
        </p:nvSpPr>
        <p:spPr>
          <a:xfrm>
            <a:off x="272506" y="2085797"/>
            <a:ext cx="1115257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Servis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Care Concierge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disediakan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kepada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semua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pelanggan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PruBSN yang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mempunya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pelan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perubatan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yang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aktif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Verdana"/>
              <a:cs typeface="Segoe 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CA0FDF-50FF-B9AD-D8CC-7110B3093CFB}"/>
              </a:ext>
            </a:extLst>
          </p:cNvPr>
          <p:cNvSpPr/>
          <p:nvPr/>
        </p:nvSpPr>
        <p:spPr>
          <a:xfrm>
            <a:off x="6926317" y="94593"/>
            <a:ext cx="2207173" cy="254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24D40D-93E4-9CD6-F421-4335EBB11AAD}"/>
              </a:ext>
            </a:extLst>
          </p:cNvPr>
          <p:cNvSpPr txBox="1">
            <a:spLocks/>
          </p:cNvSpPr>
          <p:nvPr/>
        </p:nvSpPr>
        <p:spPr>
          <a:xfrm>
            <a:off x="163126" y="3392034"/>
            <a:ext cx="11724074" cy="4763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Berapa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 lama masa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diambil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untuk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keseluruhan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 proses?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EE988-1B7E-E9A1-C53C-2997A83E59E7}"/>
              </a:ext>
            </a:extLst>
          </p:cNvPr>
          <p:cNvSpPr txBox="1"/>
          <p:nvPr/>
        </p:nvSpPr>
        <p:spPr>
          <a:xfrm>
            <a:off x="272506" y="5128881"/>
            <a:ext cx="1147704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Tempoh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perkhidmatan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(SLA)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adalah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dalam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masa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48 jam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waktu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bekerja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dari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permohonan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servis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diterima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sehingga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penetapan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temujanji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tertakluk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kepada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ketersediaan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hospital.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Verdan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0017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E5EDB-C5D1-B291-5B5E-A1B2AA3B0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B66863-EC3B-CC99-353D-9662311B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806E-3FF6-4FC0-BC88-3AB766E7EE61}" type="slidenum">
              <a:rPr lang="en-MY" smtClean="0"/>
              <a:pPr/>
              <a:t>3</a:t>
            </a:fld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23440E-683B-C24D-DBAB-CD5719466735}"/>
              </a:ext>
            </a:extLst>
          </p:cNvPr>
          <p:cNvSpPr txBox="1">
            <a:spLocks/>
          </p:cNvSpPr>
          <p:nvPr/>
        </p:nvSpPr>
        <p:spPr>
          <a:xfrm>
            <a:off x="163126" y="348950"/>
            <a:ext cx="11724074" cy="4763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Apakah</a:t>
            </a:r>
            <a:r>
              <a:rPr lang="en-US" sz="3200" b="1" dirty="0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kebaikan</a:t>
            </a:r>
            <a:r>
              <a:rPr lang="en-US" sz="3200" b="1" dirty="0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servis</a:t>
            </a:r>
            <a:r>
              <a:rPr lang="en-US" sz="3200" b="1" dirty="0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 Care Concierge </a:t>
            </a:r>
            <a:r>
              <a:rPr lang="en-US" sz="3200" b="1" dirty="0" err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jika</a:t>
            </a:r>
            <a:r>
              <a:rPr lang="en-US" sz="3200" b="1" dirty="0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dibandingkan</a:t>
            </a:r>
            <a:r>
              <a:rPr lang="en-US" sz="3200" b="1" dirty="0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dengan</a:t>
            </a:r>
            <a:r>
              <a:rPr lang="en-US" sz="3200" b="1" dirty="0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 proses </a:t>
            </a:r>
            <a:r>
              <a:rPr lang="en-US" sz="3200" b="1" dirty="0" err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penjadualan</a:t>
            </a:r>
            <a:r>
              <a:rPr lang="en-US" sz="3200" b="1" dirty="0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temujanji</a:t>
            </a:r>
            <a:r>
              <a:rPr lang="en-US" sz="3200" b="1" dirty="0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konvensional</a:t>
            </a:r>
            <a:r>
              <a:rPr lang="en-US" sz="3200" b="1" dirty="0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8BF2FE-8E9B-B6CB-7BD6-0EBED678C0A2}"/>
              </a:ext>
            </a:extLst>
          </p:cNvPr>
          <p:cNvSpPr/>
          <p:nvPr/>
        </p:nvSpPr>
        <p:spPr>
          <a:xfrm>
            <a:off x="6926317" y="94593"/>
            <a:ext cx="2207173" cy="254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E4B6DE7-E621-3AA0-F70C-B488D1DDA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77124"/>
              </p:ext>
            </p:extLst>
          </p:nvPr>
        </p:nvGraphicFramePr>
        <p:xfrm>
          <a:off x="838200" y="2356409"/>
          <a:ext cx="10515600" cy="301752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98333723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548938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Care Concierge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  <a:effectLst/>
                        </a:rPr>
                        <a:t>Penjadualan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effectLst/>
                        </a:rPr>
                        <a:t>Konvensional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657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Servis dan </a:t>
                      </a:r>
                      <a:r>
                        <a:rPr lang="en-US" dirty="0" err="1">
                          <a:effectLst/>
                        </a:rPr>
                        <a:t>sokongan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perkhidmatan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percuma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Servis </a:t>
                      </a:r>
                      <a:r>
                        <a:rPr lang="en-US" dirty="0" err="1">
                          <a:effectLst/>
                        </a:rPr>
                        <a:t>perlu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diuruskan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sendiri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953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Cadangan hospital &amp; </a:t>
                      </a:r>
                      <a:r>
                        <a:rPr lang="en-US" dirty="0" err="1">
                          <a:effectLst/>
                        </a:rPr>
                        <a:t>pakar</a:t>
                      </a:r>
                      <a:r>
                        <a:rPr lang="en-US" dirty="0">
                          <a:effectLst/>
                        </a:rPr>
                        <a:t> yang </a:t>
                      </a:r>
                      <a:r>
                        <a:rPr lang="en-US" dirty="0" err="1">
                          <a:effectLst/>
                        </a:rPr>
                        <a:t>bersesuaian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dengan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keperluan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Carian </a:t>
                      </a:r>
                      <a:r>
                        <a:rPr lang="en-US" dirty="0" err="1">
                          <a:effectLst/>
                        </a:rPr>
                        <a:t>perlu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dilakukan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sendiri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976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effectLst/>
                        </a:rPr>
                        <a:t>Bantuan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penjadualan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janji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temu</a:t>
                      </a:r>
                      <a:r>
                        <a:rPr lang="en-US" dirty="0">
                          <a:effectLst/>
                        </a:rPr>
                        <a:t> oleh </a:t>
                      </a:r>
                      <a:r>
                        <a:rPr lang="en-US" dirty="0" err="1">
                          <a:effectLst/>
                        </a:rPr>
                        <a:t>penyedia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perkhidmatan</a:t>
                      </a:r>
                      <a:r>
                        <a:rPr lang="en-US" dirty="0">
                          <a:effectLst/>
                        </a:rPr>
                        <a:t> kami (vendor)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effectLst/>
                        </a:rPr>
                        <a:t>Dilakukan</a:t>
                      </a:r>
                      <a:r>
                        <a:rPr lang="en-US" dirty="0">
                          <a:effectLst/>
                        </a:rPr>
                        <a:t> manual oleh </a:t>
                      </a:r>
                      <a:r>
                        <a:rPr lang="en-US" dirty="0" err="1">
                          <a:effectLst/>
                        </a:rPr>
                        <a:t>pelanggan</a:t>
                      </a:r>
                      <a:r>
                        <a:rPr lang="en-US" dirty="0">
                          <a:effectLst/>
                        </a:rPr>
                        <a:t>/</a:t>
                      </a:r>
                      <a:r>
                        <a:rPr lang="en-US" dirty="0" err="1">
                          <a:effectLst/>
                        </a:rPr>
                        <a:t>Ejen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72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Satu </a:t>
                      </a:r>
                      <a:r>
                        <a:rPr lang="en-US" dirty="0" err="1">
                          <a:effectLst/>
                        </a:rPr>
                        <a:t>saluran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utama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a-DK" dirty="0">
                          <a:effectLst/>
                        </a:rPr>
                        <a:t>Perlu berurusan sendiri dengan beberapa hospital berbeza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45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effectLst/>
                        </a:rPr>
                        <a:t>Menjimatkan</a:t>
                      </a:r>
                      <a:r>
                        <a:rPr lang="en-US" dirty="0">
                          <a:effectLst/>
                        </a:rPr>
                        <a:t> masa, </a:t>
                      </a:r>
                      <a:r>
                        <a:rPr lang="en-US" dirty="0" err="1">
                          <a:effectLst/>
                        </a:rPr>
                        <a:t>kurang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rumit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effectLst/>
                        </a:rPr>
                        <a:t>Memakan</a:t>
                      </a:r>
                      <a:r>
                        <a:rPr lang="en-US" dirty="0">
                          <a:effectLst/>
                        </a:rPr>
                        <a:t> masa, </a:t>
                      </a:r>
                      <a:r>
                        <a:rPr lang="en-US" dirty="0" err="1">
                          <a:effectLst/>
                        </a:rPr>
                        <a:t>memerlukan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usaha</a:t>
                      </a:r>
                      <a:r>
                        <a:rPr lang="en-US" dirty="0">
                          <a:effectLst/>
                        </a:rPr>
                        <a:t> yang </a:t>
                      </a:r>
                      <a:r>
                        <a:rPr lang="en-US" dirty="0" err="1">
                          <a:effectLst/>
                        </a:rPr>
                        <a:t>lebih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tinggi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12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78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A7BF2-ECFC-8EE4-8A38-00C898930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A7883B-1C07-F17F-D9CE-E5989A2B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D806E-3FF6-4FC0-BC88-3AB766E7EE61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C2D31-E6E7-222E-4445-2CD134DF24DC}"/>
              </a:ext>
            </a:extLst>
          </p:cNvPr>
          <p:cNvSpPr txBox="1"/>
          <p:nvPr/>
        </p:nvSpPr>
        <p:spPr>
          <a:xfrm>
            <a:off x="556846" y="615462"/>
            <a:ext cx="989197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Bagaimana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pelanggan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boleh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menggunakan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servis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Care Concierge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F8F44-8D28-3CD9-5A95-D32AEDD85DD3}"/>
              </a:ext>
            </a:extLst>
          </p:cNvPr>
          <p:cNvSpPr/>
          <p:nvPr/>
        </p:nvSpPr>
        <p:spPr>
          <a:xfrm>
            <a:off x="10533888" y="0"/>
            <a:ext cx="1554480" cy="850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5547B6-B745-70AF-8A81-04868D2A8A47}"/>
              </a:ext>
            </a:extLst>
          </p:cNvPr>
          <p:cNvGrpSpPr/>
          <p:nvPr/>
        </p:nvGrpSpPr>
        <p:grpSpPr>
          <a:xfrm>
            <a:off x="1859376" y="2498078"/>
            <a:ext cx="8589442" cy="2443792"/>
            <a:chOff x="173742" y="3954240"/>
            <a:chExt cx="6140243" cy="208258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589D003-DFCB-8E38-969F-28792432BD9E}"/>
                </a:ext>
              </a:extLst>
            </p:cNvPr>
            <p:cNvSpPr/>
            <p:nvPr/>
          </p:nvSpPr>
          <p:spPr>
            <a:xfrm>
              <a:off x="173742" y="3954240"/>
              <a:ext cx="6140243" cy="2082585"/>
            </a:xfrm>
            <a:prstGeom prst="roundRect">
              <a:avLst>
                <a:gd name="adj" fmla="val 6260"/>
              </a:avLst>
            </a:prstGeom>
            <a:noFill/>
            <a:ln w="38100" cap="flat" cmpd="sng" algn="ctr">
              <a:solidFill>
                <a:srgbClr val="C00000">
                  <a:alpha val="6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3B5CFE-F1B4-91E7-969E-E3D4AE2DCD6A}"/>
                </a:ext>
              </a:extLst>
            </p:cNvPr>
            <p:cNvSpPr/>
            <p:nvPr/>
          </p:nvSpPr>
          <p:spPr>
            <a:xfrm>
              <a:off x="394945" y="4491300"/>
              <a:ext cx="5773031" cy="10247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29EC6EA-A08E-9146-C4AC-A76682609860}"/>
                </a:ext>
              </a:extLst>
            </p:cNvPr>
            <p:cNvSpPr/>
            <p:nvPr/>
          </p:nvSpPr>
          <p:spPr>
            <a:xfrm>
              <a:off x="2915397" y="4158109"/>
              <a:ext cx="780308" cy="785760"/>
            </a:xfrm>
            <a:prstGeom prst="ellipse">
              <a:avLst/>
            </a:prstGeom>
            <a:solidFill>
              <a:srgbClr val="029BA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5E5D27-CB0C-DAEA-8942-2CED596C315C}"/>
                </a:ext>
              </a:extLst>
            </p:cNvPr>
            <p:cNvSpPr/>
            <p:nvPr/>
          </p:nvSpPr>
          <p:spPr>
            <a:xfrm>
              <a:off x="4063023" y="4154831"/>
              <a:ext cx="780308" cy="785760"/>
            </a:xfrm>
            <a:prstGeom prst="ellipse">
              <a:avLst/>
            </a:prstGeom>
            <a:solidFill>
              <a:srgbClr val="5CB8B2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C7863DE-1893-1DC2-C040-D94D6E20E31A}"/>
                </a:ext>
              </a:extLst>
            </p:cNvPr>
            <p:cNvSpPr/>
            <p:nvPr/>
          </p:nvSpPr>
          <p:spPr>
            <a:xfrm>
              <a:off x="5204204" y="4119236"/>
              <a:ext cx="780308" cy="785760"/>
            </a:xfrm>
            <a:prstGeom prst="ellipse">
              <a:avLst/>
            </a:prstGeom>
            <a:solidFill>
              <a:srgbClr val="68737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10DBFB-DC97-02BF-D87D-49B97AC7E13B}"/>
                </a:ext>
              </a:extLst>
            </p:cNvPr>
            <p:cNvSpPr/>
            <p:nvPr/>
          </p:nvSpPr>
          <p:spPr>
            <a:xfrm>
              <a:off x="1767771" y="4150912"/>
              <a:ext cx="780308" cy="78576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9F4B88-1A68-E5D9-7021-6198A070F7F8}"/>
                </a:ext>
              </a:extLst>
            </p:cNvPr>
            <p:cNvSpPr/>
            <p:nvPr/>
          </p:nvSpPr>
          <p:spPr>
            <a:xfrm>
              <a:off x="614783" y="4136137"/>
              <a:ext cx="780308" cy="785760"/>
            </a:xfrm>
            <a:prstGeom prst="ellipse">
              <a:avLst/>
            </a:prstGeom>
            <a:solidFill>
              <a:srgbClr val="1B365D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E7B4C4-79A4-C087-BB26-ED043EA20746}"/>
                </a:ext>
              </a:extLst>
            </p:cNvPr>
            <p:cNvSpPr/>
            <p:nvPr/>
          </p:nvSpPr>
          <p:spPr>
            <a:xfrm>
              <a:off x="443614" y="5100914"/>
              <a:ext cx="1128642" cy="5186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Pelanggan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mempunyai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masalah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Kesihatan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beserta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rujukan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daripada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doktor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D0D0CE">
                    <a:lumMod val="1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9792E3-5959-CF14-E98A-847E1DF8145F}"/>
                </a:ext>
              </a:extLst>
            </p:cNvPr>
            <p:cNvSpPr/>
            <p:nvPr/>
          </p:nvSpPr>
          <p:spPr>
            <a:xfrm>
              <a:off x="1578471" y="5075053"/>
              <a:ext cx="1103278" cy="5186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Pelanggan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/Agen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hubungi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AAA dan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memberi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butiran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kes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D0D0CE">
                    <a:lumMod val="1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FFCFF1-D753-EAF0-6849-C196AEB7C02E}"/>
                </a:ext>
              </a:extLst>
            </p:cNvPr>
            <p:cNvSpPr/>
            <p:nvPr/>
          </p:nvSpPr>
          <p:spPr>
            <a:xfrm>
              <a:off x="2639200" y="5071264"/>
              <a:ext cx="1284520" cy="5186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AAA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menilai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kes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dan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memberi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cadangan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hospital dan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doktor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kepada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pelanggan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/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agen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D0D0CE">
                    <a:lumMod val="1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9E8A28-9B36-548A-714E-C583D7E8D9C2}"/>
                </a:ext>
              </a:extLst>
            </p:cNvPr>
            <p:cNvSpPr/>
            <p:nvPr/>
          </p:nvSpPr>
          <p:spPr>
            <a:xfrm>
              <a:off x="3947497" y="5079093"/>
              <a:ext cx="1004914" cy="5186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Pelanggan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/Agen 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bersetuju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dengan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Cadangan AAA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A74BEE-9309-5E86-906C-E7E4FE21997A}"/>
                </a:ext>
              </a:extLst>
            </p:cNvPr>
            <p:cNvSpPr/>
            <p:nvPr/>
          </p:nvSpPr>
          <p:spPr>
            <a:xfrm>
              <a:off x="5053928" y="5071264"/>
              <a:ext cx="1080859" cy="5186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AAA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menguruskan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temujanji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pakar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dan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maklumkan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kepada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pelanggan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/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agen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D0D0CE">
                    <a:lumMod val="1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9" name="Picture 18" descr="A white line drawing of a person with a thermometer&#10;&#10;AI-generated content may be incorrect.">
              <a:extLst>
                <a:ext uri="{FF2B5EF4-FFF2-40B4-BE49-F238E27FC236}">
                  <a16:creationId xmlns:a16="http://schemas.microsoft.com/office/drawing/2014/main" id="{867A284B-59DE-0CB4-1453-FE5A9096F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19" y="4260700"/>
              <a:ext cx="536634" cy="536634"/>
            </a:xfrm>
            <a:prstGeom prst="rect">
              <a:avLst/>
            </a:prstGeom>
          </p:spPr>
        </p:pic>
        <p:pic>
          <p:nvPicPr>
            <p:cNvPr id="20" name="Picture 19" descr="A white phone logo on a black background&#10;&#10;AI-generated content may be incorrect.">
              <a:extLst>
                <a:ext uri="{FF2B5EF4-FFF2-40B4-BE49-F238E27FC236}">
                  <a16:creationId xmlns:a16="http://schemas.microsoft.com/office/drawing/2014/main" id="{0C21B437-9149-FDB7-EFF0-34BA69DE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670" y="4280454"/>
              <a:ext cx="516880" cy="516880"/>
            </a:xfrm>
            <a:prstGeom prst="rect">
              <a:avLst/>
            </a:prstGeom>
          </p:spPr>
        </p:pic>
        <p:pic>
          <p:nvPicPr>
            <p:cNvPr id="21" name="Picture 20" descr="A white line on a clipboard&#10;&#10;AI-generated content may be incorrect.">
              <a:extLst>
                <a:ext uri="{FF2B5EF4-FFF2-40B4-BE49-F238E27FC236}">
                  <a16:creationId xmlns:a16="http://schemas.microsoft.com/office/drawing/2014/main" id="{BB8E568A-DCC4-3DB5-8071-A7B19DEB5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29" y="4282491"/>
              <a:ext cx="493051" cy="493051"/>
            </a:xfrm>
            <a:prstGeom prst="rect">
              <a:avLst/>
            </a:prstGeom>
          </p:spPr>
        </p:pic>
        <p:pic>
          <p:nvPicPr>
            <p:cNvPr id="22" name="Picture 21" descr="A light bulb with a question mark&#10;&#10;AI-generated content may be incorrect.">
              <a:extLst>
                <a:ext uri="{FF2B5EF4-FFF2-40B4-BE49-F238E27FC236}">
                  <a16:creationId xmlns:a16="http://schemas.microsoft.com/office/drawing/2014/main" id="{E8664EB8-F517-CEB1-9006-6BA10B4D7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630" y="4258973"/>
              <a:ext cx="559841" cy="559841"/>
            </a:xfrm>
            <a:prstGeom prst="rect">
              <a:avLst/>
            </a:prstGeom>
          </p:spPr>
        </p:pic>
        <p:pic>
          <p:nvPicPr>
            <p:cNvPr id="23" name="Picture 22" descr="A white line drawing of a calendar&#10;&#10;AI-generated content may be incorrect.">
              <a:extLst>
                <a:ext uri="{FF2B5EF4-FFF2-40B4-BE49-F238E27FC236}">
                  <a16:creationId xmlns:a16="http://schemas.microsoft.com/office/drawing/2014/main" id="{4D9F9686-73D2-78A4-83FF-DE4B2C276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932" y="4187721"/>
              <a:ext cx="624736" cy="624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95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E1EF-B754-174F-E783-311FF88DD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09C9C-FD3A-0CA7-9B53-92E5D5C7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2" y="63956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D806E-3FF6-4FC0-BC88-3AB766E7EE61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FAFCC7-BC94-36A7-01E4-C9D1B9B56F83}"/>
              </a:ext>
            </a:extLst>
          </p:cNvPr>
          <p:cNvSpPr txBox="1">
            <a:spLocks/>
          </p:cNvSpPr>
          <p:nvPr/>
        </p:nvSpPr>
        <p:spPr>
          <a:xfrm>
            <a:off x="184005" y="631396"/>
            <a:ext cx="12028874" cy="47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Bagaimana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pelanggan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boleh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menghubungi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Agen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Care Concierge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apakah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maklumat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diperlukan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B7BDBD-FC5F-9DA3-F8ED-2A181A3C915B}"/>
              </a:ext>
            </a:extLst>
          </p:cNvPr>
          <p:cNvSpPr/>
          <p:nvPr/>
        </p:nvSpPr>
        <p:spPr>
          <a:xfrm>
            <a:off x="399343" y="2567222"/>
            <a:ext cx="2218644" cy="2663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64A9C4CF-9082-05E0-81D4-63F346D832B8}"/>
              </a:ext>
            </a:extLst>
          </p:cNvPr>
          <p:cNvSpPr txBox="1"/>
          <p:nvPr/>
        </p:nvSpPr>
        <p:spPr>
          <a:xfrm>
            <a:off x="399343" y="4634638"/>
            <a:ext cx="2162472" cy="207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-13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Fors"/>
                <a:sym typeface="TT Fors"/>
              </a:rPr>
              <a:t>No: +601x – </a:t>
            </a:r>
            <a:r>
              <a:rPr kumimoji="0" lang="en-US" sz="1300" b="0" i="0" u="none" strike="noStrike" kern="1200" cap="none" spc="-13" normalizeH="0" baseline="0" noProof="0" dirty="0" err="1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Fors"/>
                <a:sym typeface="TT Fors"/>
              </a:rPr>
              <a:t>xxxxxxx</a:t>
            </a:r>
            <a:endParaRPr kumimoji="0" lang="en-US" sz="1300" b="0" i="0" u="none" strike="noStrike" kern="1200" cap="none" spc="-13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T Fors"/>
              <a:sym typeface="TT For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D67D7-0A46-C77B-9D82-857CA176EA63}"/>
              </a:ext>
            </a:extLst>
          </p:cNvPr>
          <p:cNvSpPr txBox="1"/>
          <p:nvPr/>
        </p:nvSpPr>
        <p:spPr>
          <a:xfrm>
            <a:off x="354126" y="3156788"/>
            <a:ext cx="2309078" cy="210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Norms Bold"/>
                <a:sym typeface="TT Norms Bold"/>
              </a:rPr>
              <a:t>Whatsapp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T Norms Bold"/>
              <a:sym typeface="TT Norms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97C922-909D-D7E4-0ADE-091234237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03" y="3677718"/>
            <a:ext cx="609524" cy="60952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E1CB4B-F0CA-CF4A-2522-1123437333C7}"/>
              </a:ext>
            </a:extLst>
          </p:cNvPr>
          <p:cNvSpPr/>
          <p:nvPr/>
        </p:nvSpPr>
        <p:spPr>
          <a:xfrm>
            <a:off x="2663204" y="2567223"/>
            <a:ext cx="2218644" cy="2663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7DD9FE44-BDD7-67AE-AA74-FD7C70131170}"/>
              </a:ext>
            </a:extLst>
          </p:cNvPr>
          <p:cNvSpPr txBox="1"/>
          <p:nvPr/>
        </p:nvSpPr>
        <p:spPr>
          <a:xfrm>
            <a:off x="2668740" y="4639491"/>
            <a:ext cx="2162472" cy="207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-13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Fors"/>
                <a:sym typeface="TT Fors"/>
              </a:rPr>
              <a:t>No: +603 – </a:t>
            </a:r>
            <a:r>
              <a:rPr kumimoji="0" lang="en-US" sz="1300" b="0" i="0" u="none" strike="noStrike" kern="1200" cap="none" spc="-13" normalizeH="0" baseline="0" noProof="0" dirty="0" err="1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Fors"/>
                <a:sym typeface="TT Fors"/>
              </a:rPr>
              <a:t>xxxxxxxx</a:t>
            </a:r>
            <a:endParaRPr kumimoji="0" lang="en-US" sz="1300" b="0" i="0" u="none" strike="noStrike" kern="1200" cap="none" spc="-13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T Fors"/>
              <a:sym typeface="TT For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03BD91-49CA-A66C-1C09-9F66ACF4F0A2}"/>
              </a:ext>
            </a:extLst>
          </p:cNvPr>
          <p:cNvSpPr txBox="1"/>
          <p:nvPr/>
        </p:nvSpPr>
        <p:spPr>
          <a:xfrm>
            <a:off x="2595437" y="3161641"/>
            <a:ext cx="2309078" cy="210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Norms Bold"/>
                <a:sym typeface="TT Norms Bold"/>
              </a:rPr>
              <a:t>Hotline</a:t>
            </a:r>
          </a:p>
        </p:txBody>
      </p:sp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67D75B5-FD98-EAD8-9037-CE3E21505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15" y="3644126"/>
            <a:ext cx="634921" cy="6349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B3CA37-9EB9-407E-FA23-68076B6FA2F1}"/>
              </a:ext>
            </a:extLst>
          </p:cNvPr>
          <p:cNvSpPr txBox="1"/>
          <p:nvPr/>
        </p:nvSpPr>
        <p:spPr>
          <a:xfrm>
            <a:off x="542573" y="2153721"/>
            <a:ext cx="320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Servis 24/7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38B88-3177-6B14-A26B-A968C8FEE1A9}"/>
              </a:ext>
            </a:extLst>
          </p:cNvPr>
          <p:cNvSpPr txBox="1"/>
          <p:nvPr/>
        </p:nvSpPr>
        <p:spPr>
          <a:xfrm>
            <a:off x="5245510" y="2338387"/>
            <a:ext cx="6105832" cy="470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Bagi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membolehkan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kami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membantu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anda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dengan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lebih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baik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sila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sediakan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Nama dan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Nombor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Kad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Pengenalan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Nombor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sijil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Nombor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Telefon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Penerangan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mengenai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masalah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atau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diagnosis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perubatan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Lokasi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rawatan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pilihan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Jantina dan Bahasa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pilihan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Nota: Surat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rujukan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tidak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diwajibkan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selagi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keadaan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perubatan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diterangkan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1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F6467-685F-7B3F-117B-079948ACB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E7662C-94CF-9E86-D294-94E03865AD0F}"/>
              </a:ext>
            </a:extLst>
          </p:cNvPr>
          <p:cNvSpPr txBox="1">
            <a:spLocks/>
          </p:cNvSpPr>
          <p:nvPr/>
        </p:nvSpPr>
        <p:spPr>
          <a:xfrm>
            <a:off x="163126" y="2811543"/>
            <a:ext cx="12028874" cy="47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Notis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ABFF14-C8F5-BA41-C016-6E0E036BEEDB}"/>
              </a:ext>
            </a:extLst>
          </p:cNvPr>
          <p:cNvSpPr txBox="1">
            <a:spLocks/>
          </p:cNvSpPr>
          <p:nvPr/>
        </p:nvSpPr>
        <p:spPr>
          <a:xfrm>
            <a:off x="-72054" y="186981"/>
            <a:ext cx="12028874" cy="47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FAQ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Care Concierge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F5C8FE-CF46-9EAC-916A-32172E30EE86}"/>
              </a:ext>
            </a:extLst>
          </p:cNvPr>
          <p:cNvSpPr txBox="1"/>
          <p:nvPr/>
        </p:nvSpPr>
        <p:spPr>
          <a:xfrm>
            <a:off x="7815744" y="1380187"/>
            <a:ext cx="39729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Muat Turun FAQ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 descr="Download with solid fill">
            <a:extLst>
              <a:ext uri="{FF2B5EF4-FFF2-40B4-BE49-F238E27FC236}">
                <a16:creationId xmlns:a16="http://schemas.microsoft.com/office/drawing/2014/main" id="{4B78B252-B89C-C016-1E65-10920E04E2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14972" y="1158457"/>
            <a:ext cx="529507" cy="529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D7A434-BBD6-0D8A-EA7A-A9152C670CED}"/>
              </a:ext>
            </a:extLst>
          </p:cNvPr>
          <p:cNvSpPr txBox="1"/>
          <p:nvPr/>
        </p:nvSpPr>
        <p:spPr>
          <a:xfrm>
            <a:off x="163126" y="3432968"/>
            <a:ext cx="11625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Cadangan hospital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adalah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bertujuan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sebagai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cadangan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sahaja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Keputusan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muktamad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adalah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pelanggan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70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41583B-17D8-0220-71EF-6FCCC9BB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D806E-3FF6-4FC0-BC88-3AB766E7EE61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87BC5F-C150-FB07-4732-8F1C5701FFDD}"/>
              </a:ext>
            </a:extLst>
          </p:cNvPr>
          <p:cNvSpPr txBox="1">
            <a:spLocks/>
          </p:cNvSpPr>
          <p:nvPr/>
        </p:nvSpPr>
        <p:spPr>
          <a:xfrm>
            <a:off x="163126" y="2811543"/>
            <a:ext cx="12028874" cy="47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Reference to the slide: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  <a:hlinkClick r:id="rId2"/>
              </a:rPr>
              <a:t>PRUPanel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  <a:hlinkClick r:id="rId2"/>
              </a:rPr>
              <a:t> Connect | Prudential Singapore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82AD6-9D3A-2A88-EB7F-9980EDB52FDB}"/>
              </a:ext>
            </a:extLst>
          </p:cNvPr>
          <p:cNvSpPr txBox="1"/>
          <p:nvPr/>
        </p:nvSpPr>
        <p:spPr>
          <a:xfrm>
            <a:off x="163126" y="3850208"/>
            <a:ext cx="1131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Unable to find the page specific for care concierge service from any Prudential or competitors'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above website is general for Prudential Singapore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PRUPanel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Connect initiative. However, you may refer to the specific appointment scheduling section as reference.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08B4C-4FEA-E1E3-8A29-DB1CC713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665" y="4916446"/>
            <a:ext cx="5155070" cy="16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13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fead094-560e-463c-bb19-c3c75b05d1f6}" enabled="1" method="Standard" siteId="{7007305e-2664-4e6b-b9a4-c4d5ccfd152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413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 Farah Inani Binti Zakaria</dc:creator>
  <cp:lastModifiedBy>Nur Farah Inani Binti Zakaria</cp:lastModifiedBy>
  <cp:revision>2</cp:revision>
  <dcterms:created xsi:type="dcterms:W3CDTF">2026-03-12T07:45:06Z</dcterms:created>
  <dcterms:modified xsi:type="dcterms:W3CDTF">2026-03-16T01:03:11Z</dcterms:modified>
</cp:coreProperties>
</file>